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docx" ContentType="application/vnd.openxmlformats-officedocument.wordprocessingml.document"/>
  <Default Extension="vml" ContentType="application/vnd.openxmlformats-officedocument.vmlDrawing"/>
  <Default Extension="gif" ContentType="image/gif"/>
  <Default Extension="avi" ContentType="video/x-msvide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89" r:id="rId2"/>
    <p:sldId id="271" r:id="rId3"/>
    <p:sldId id="290" r:id="rId4"/>
    <p:sldId id="292" r:id="rId5"/>
    <p:sldId id="336" r:id="rId6"/>
    <p:sldId id="291" r:id="rId7"/>
    <p:sldId id="285" r:id="rId8"/>
    <p:sldId id="330" r:id="rId9"/>
    <p:sldId id="329" r:id="rId10"/>
    <p:sldId id="304" r:id="rId11"/>
    <p:sldId id="306" r:id="rId12"/>
    <p:sldId id="298" r:id="rId13"/>
    <p:sldId id="331" r:id="rId14"/>
    <p:sldId id="299" r:id="rId15"/>
    <p:sldId id="307" r:id="rId16"/>
    <p:sldId id="308" r:id="rId17"/>
    <p:sldId id="309" r:id="rId18"/>
    <p:sldId id="310" r:id="rId19"/>
    <p:sldId id="311" r:id="rId20"/>
    <p:sldId id="312" r:id="rId21"/>
    <p:sldId id="286" r:id="rId22"/>
    <p:sldId id="337" r:id="rId23"/>
    <p:sldId id="315" r:id="rId24"/>
    <p:sldId id="318" r:id="rId25"/>
    <p:sldId id="319" r:id="rId26"/>
    <p:sldId id="320" r:id="rId27"/>
    <p:sldId id="314" r:id="rId28"/>
    <p:sldId id="323" r:id="rId29"/>
    <p:sldId id="324" r:id="rId30"/>
    <p:sldId id="325" r:id="rId31"/>
    <p:sldId id="287" r:id="rId32"/>
    <p:sldId id="326" r:id="rId33"/>
    <p:sldId id="278" r:id="rId34"/>
    <p:sldId id="341" r:id="rId35"/>
    <p:sldId id="294" r:id="rId36"/>
    <p:sldId id="338" r:id="rId37"/>
    <p:sldId id="339" r:id="rId38"/>
    <p:sldId id="340" r:id="rId39"/>
    <p:sldId id="335" r:id="rId40"/>
    <p:sldId id="332" r:id="rId41"/>
    <p:sldId id="333" r:id="rId42"/>
    <p:sldId id="334" r:id="rId43"/>
    <p:sldId id="322" r:id="rId44"/>
    <p:sldId id="300"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93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E74C2E"/>
    <a:srgbClr val="131426"/>
    <a:srgbClr val="C8C4BC"/>
    <a:srgbClr val="333F50"/>
    <a:srgbClr val="F7D9D3"/>
    <a:srgbClr val="6E6C67"/>
    <a:srgbClr val="7F82BF"/>
    <a:srgbClr val="F8CDC4"/>
    <a:srgbClr val="F3A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2" autoAdjust="0"/>
    <p:restoredTop sz="88927" autoAdjust="0"/>
  </p:normalViewPr>
  <p:slideViewPr>
    <p:cSldViewPr snapToGrid="0">
      <p:cViewPr varScale="1">
        <p:scale>
          <a:sx n="100" d="100"/>
          <a:sy n="100" d="100"/>
        </p:scale>
        <p:origin x="330" y="72"/>
      </p:cViewPr>
      <p:guideLst>
        <p:guide orient="horz" pos="2251"/>
        <p:guide pos="3931"/>
      </p:guideLst>
    </p:cSldViewPr>
  </p:slideViewPr>
  <p:notesTextViewPr>
    <p:cViewPr>
      <p:scale>
        <a:sx n="1" d="1"/>
        <a:sy n="1" d="1"/>
      </p:scale>
      <p:origin x="0" y="0"/>
    </p:cViewPr>
  </p:notesTextViewPr>
  <p:notesViewPr>
    <p:cSldViewPr snapToGrid="0" showGuides="1">
      <p:cViewPr varScale="1">
        <p:scale>
          <a:sx n="85" d="100"/>
          <a:sy n="85" d="100"/>
        </p:scale>
        <p:origin x="256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G:\&#21335;&#33322;\&#35838;&#39064;\&#26446;&#33395;\&#22823;&#35770;&#25991;\&#22823;&#35770;&#25991;\&#26446;&#33395;&#22823;&#35770;&#25991;&#19982;&#22270;\&#35770;&#25991;&#22270;&#19982;&#25968;&#25454;\&#35770;&#25991;&#25968;&#25454;1.1-1.4.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G:\&#21335;&#33322;\&#35838;&#39064;\&#26446;&#33395;\&#22823;&#35770;&#25991;\&#22823;&#35770;&#25991;\&#26446;&#33395;&#22823;&#35770;&#25991;&#19982;&#22270;\&#35770;&#25991;&#22270;&#19982;&#25968;&#25454;\&#35770;&#25991;&#25968;&#25454;1.1-1.4.xls"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1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804777874987849"/>
          <c:y val="4.4155149035373598E-2"/>
          <c:w val="0.78704636920384952"/>
          <c:h val="0.877419072615923"/>
        </c:manualLayout>
      </c:layout>
      <c:barChart>
        <c:barDir val="col"/>
        <c:grouping val="clustered"/>
        <c:varyColors val="0"/>
        <c:ser>
          <c:idx val="0"/>
          <c:order val="0"/>
          <c:tx>
            <c:strRef>
              <c:f>汽车保有量和驾驶员人数!$B$1</c:f>
              <c:strCache>
                <c:ptCount val="1"/>
                <c:pt idx="0">
                  <c:v>民用汽车拥有量（万辆）</c:v>
                </c:pt>
              </c:strCache>
            </c:strRef>
          </c:tx>
          <c:spPr>
            <a:solidFill>
              <a:srgbClr val="5B9BD5"/>
            </a:solidFill>
            <a:ln w="25400">
              <a:noFill/>
            </a:ln>
          </c:spPr>
          <c:invertIfNegative val="0"/>
          <c:cat>
            <c:numRef>
              <c:f>汽车保有量和驾驶员人数!$A$2:$A$11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汽车保有量和驾驶员人数!$B$2:$B$11</c:f>
              <c:numCache>
                <c:formatCode>General</c:formatCode>
                <c:ptCount val="10"/>
                <c:pt idx="0">
                  <c:v>5099.6099999999997</c:v>
                </c:pt>
                <c:pt idx="1">
                  <c:v>6280.61</c:v>
                </c:pt>
                <c:pt idx="2">
                  <c:v>7801.83</c:v>
                </c:pt>
                <c:pt idx="3">
                  <c:v>9356.32</c:v>
                </c:pt>
                <c:pt idx="4">
                  <c:v>10933.09</c:v>
                </c:pt>
                <c:pt idx="5">
                  <c:v>12670.14</c:v>
                </c:pt>
                <c:pt idx="6">
                  <c:v>14598.11</c:v>
                </c:pt>
                <c:pt idx="7">
                  <c:v>16284.5</c:v>
                </c:pt>
                <c:pt idx="8">
                  <c:v>18574.5</c:v>
                </c:pt>
                <c:pt idx="9">
                  <c:v>20906.7</c:v>
                </c:pt>
              </c:numCache>
            </c:numRef>
          </c:val>
        </c:ser>
        <c:dLbls>
          <c:showLegendKey val="0"/>
          <c:showVal val="0"/>
          <c:showCatName val="0"/>
          <c:showSerName val="0"/>
          <c:showPercent val="0"/>
          <c:showBubbleSize val="0"/>
        </c:dLbls>
        <c:gapWidth val="150"/>
        <c:axId val="370026000"/>
        <c:axId val="370016208"/>
      </c:barChart>
      <c:lineChart>
        <c:grouping val="standard"/>
        <c:varyColors val="0"/>
        <c:ser>
          <c:idx val="2"/>
          <c:order val="1"/>
          <c:tx>
            <c:strRef>
              <c:f>汽车保有量和驾驶员人数!$D$1</c:f>
              <c:strCache>
                <c:ptCount val="1"/>
                <c:pt idx="0">
                  <c:v>汽车驾驶员人数（万人）</c:v>
                </c:pt>
              </c:strCache>
            </c:strRef>
          </c:tx>
          <c:spPr>
            <a:ln w="22225" cap="sq">
              <a:solidFill>
                <a:schemeClr val="bg2">
                  <a:lumMod val="25000"/>
                </a:schemeClr>
              </a:solidFill>
              <a:round/>
            </a:ln>
            <a:effectLst/>
          </c:spPr>
          <c:marker>
            <c:symbol val="square"/>
            <c:size val="4"/>
            <c:spPr>
              <a:solidFill>
                <a:schemeClr val="bg2">
                  <a:lumMod val="25000"/>
                </a:schemeClr>
              </a:solidFill>
              <a:ln>
                <a:solidFill>
                  <a:schemeClr val="bg2">
                    <a:lumMod val="25000"/>
                  </a:schemeClr>
                </a:solidFill>
              </a:ln>
            </c:spPr>
          </c:marker>
          <c:cat>
            <c:numRef>
              <c:f>汽车保有量和驾驶员人数!$A$2:$A$11</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汽车保有量和驾驶员人数!$D$2:$D$11</c:f>
              <c:numCache>
                <c:formatCode>General</c:formatCode>
                <c:ptCount val="10"/>
                <c:pt idx="0">
                  <c:v>12276.8</c:v>
                </c:pt>
                <c:pt idx="1">
                  <c:v>13740.73</c:v>
                </c:pt>
                <c:pt idx="2">
                  <c:v>15129.89</c:v>
                </c:pt>
                <c:pt idx="3">
                  <c:v>17416.759999999998</c:v>
                </c:pt>
                <c:pt idx="4">
                  <c:v>20028.52</c:v>
                </c:pt>
                <c:pt idx="5">
                  <c:v>21742.7</c:v>
                </c:pt>
                <c:pt idx="6">
                  <c:v>24812.07</c:v>
                </c:pt>
                <c:pt idx="7">
                  <c:v>28012.99</c:v>
                </c:pt>
                <c:pt idx="8">
                  <c:v>30328.77</c:v>
                </c:pt>
                <c:pt idx="9">
                  <c:v>31658.2</c:v>
                </c:pt>
              </c:numCache>
            </c:numRef>
          </c:val>
          <c:smooth val="0"/>
        </c:ser>
        <c:dLbls>
          <c:showLegendKey val="0"/>
          <c:showVal val="0"/>
          <c:showCatName val="0"/>
          <c:showSerName val="0"/>
          <c:showPercent val="0"/>
          <c:showBubbleSize val="0"/>
        </c:dLbls>
        <c:marker val="1"/>
        <c:smooth val="0"/>
        <c:axId val="370021104"/>
        <c:axId val="357529664"/>
      </c:lineChart>
      <c:catAx>
        <c:axId val="370026000"/>
        <c:scaling>
          <c:orientation val="minMax"/>
        </c:scaling>
        <c:delete val="0"/>
        <c:axPos val="b"/>
        <c:numFmt formatCode="General" sourceLinked="1"/>
        <c:majorTickMark val="in"/>
        <c:minorTickMark val="none"/>
        <c:tickLblPos val="nextTo"/>
        <c:spPr>
          <a:noFill/>
          <a:ln w="12700" cap="flat" cmpd="sng" algn="ctr">
            <a:solidFill>
              <a:schemeClr val="tx1">
                <a:lumMod val="75000"/>
                <a:lumOff val="2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370016208"/>
        <c:crosses val="autoZero"/>
        <c:auto val="1"/>
        <c:lblAlgn val="ctr"/>
        <c:lblOffset val="100"/>
        <c:noMultiLvlLbl val="0"/>
      </c:catAx>
      <c:valAx>
        <c:axId val="370016208"/>
        <c:scaling>
          <c:orientation val="minMax"/>
        </c:scaling>
        <c:delete val="0"/>
        <c:axPos val="l"/>
        <c:numFmt formatCode="General" sourceLinked="1"/>
        <c:majorTickMark val="in"/>
        <c:minorTickMark val="none"/>
        <c:tickLblPos val="nextTo"/>
        <c:spPr>
          <a:noFill/>
          <a:ln w="12700">
            <a:solidFill>
              <a:schemeClr val="tx1">
                <a:lumMod val="65000"/>
                <a:lumOff val="35000"/>
              </a:schemeClr>
            </a:solidFill>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370026000"/>
        <c:crosses val="autoZero"/>
        <c:crossBetween val="between"/>
      </c:valAx>
      <c:catAx>
        <c:axId val="370021104"/>
        <c:scaling>
          <c:orientation val="minMax"/>
        </c:scaling>
        <c:delete val="1"/>
        <c:axPos val="b"/>
        <c:numFmt formatCode="General" sourceLinked="1"/>
        <c:majorTickMark val="out"/>
        <c:minorTickMark val="none"/>
        <c:tickLblPos val="nextTo"/>
        <c:crossAx val="357529664"/>
        <c:crosses val="autoZero"/>
        <c:auto val="1"/>
        <c:lblAlgn val="ctr"/>
        <c:lblOffset val="100"/>
        <c:noMultiLvlLbl val="0"/>
      </c:catAx>
      <c:valAx>
        <c:axId val="357529664"/>
        <c:scaling>
          <c:orientation val="minMax"/>
        </c:scaling>
        <c:delete val="0"/>
        <c:axPos val="r"/>
        <c:numFmt formatCode="General" sourceLinked="1"/>
        <c:majorTickMark val="in"/>
        <c:minorTickMark val="none"/>
        <c:tickLblPos val="nextTo"/>
        <c:spPr>
          <a:ln w="12700">
            <a:solidFill>
              <a:schemeClr val="bg2">
                <a:lumMod val="50000"/>
              </a:schemeClr>
            </a:solidFill>
          </a:ln>
        </c:spPr>
        <c:txPr>
          <a:bodyPr/>
          <a:lstStyle/>
          <a:p>
            <a:pPr>
              <a:defRPr sz="1000">
                <a:solidFill>
                  <a:schemeClr val="tx1"/>
                </a:solidFill>
                <a:latin typeface="Times New Roman" panose="02020603050405020304" pitchFamily="18" charset="0"/>
                <a:cs typeface="Times New Roman" panose="02020603050405020304" pitchFamily="18" charset="0"/>
              </a:defRPr>
            </a:pPr>
            <a:endParaRPr lang="zh-CN"/>
          </a:p>
        </c:txPr>
        <c:crossAx val="370021104"/>
        <c:crosses val="max"/>
        <c:crossBetween val="between"/>
      </c:valAx>
      <c:spPr>
        <a:noFill/>
        <a:ln w="25400">
          <a:noFill/>
        </a:ln>
      </c:spPr>
    </c:plotArea>
    <c:legend>
      <c:legendPos val="t"/>
      <c:layout>
        <c:manualLayout>
          <c:xMode val="edge"/>
          <c:yMode val="edge"/>
          <c:x val="0.12448128608811974"/>
          <c:y val="3.8480546331559231E-3"/>
          <c:w val="0.57772848457368831"/>
          <c:h val="0.21100174978127736"/>
        </c:manualLayout>
      </c:layout>
      <c:overlay val="0"/>
      <c:txPr>
        <a:bodyPr/>
        <a:lstStyle/>
        <a:p>
          <a:pPr>
            <a:defRPr sz="800"/>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65454824958216"/>
          <c:y val="7.8946254275363989E-2"/>
          <c:w val="0.79869090350083571"/>
          <c:h val="0.84505916105101797"/>
        </c:manualLayout>
      </c:layout>
      <c:barChart>
        <c:barDir val="col"/>
        <c:grouping val="clustered"/>
        <c:varyColors val="0"/>
        <c:ser>
          <c:idx val="0"/>
          <c:order val="0"/>
          <c:tx>
            <c:strRef>
              <c:f>交通事故伤亡数!$B$1</c:f>
              <c:strCache>
                <c:ptCount val="1"/>
                <c:pt idx="0">
                  <c:v>交通事故发生数总计（起）</c:v>
                </c:pt>
              </c:strCache>
            </c:strRef>
          </c:tx>
          <c:spPr>
            <a:solidFill>
              <a:schemeClr val="accent5"/>
            </a:solidFill>
            <a:ln>
              <a:noFill/>
            </a:ln>
            <a:effectLst/>
          </c:spPr>
          <c:invertIfNegative val="0"/>
          <c:cat>
            <c:numRef>
              <c:f>交通事故伤亡数!$A$2:$A$10</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交通事故伤亡数!$B$2:$B$10</c:f>
              <c:numCache>
                <c:formatCode>General</c:formatCode>
                <c:ptCount val="9"/>
                <c:pt idx="0">
                  <c:v>265204</c:v>
                </c:pt>
                <c:pt idx="1">
                  <c:v>238351</c:v>
                </c:pt>
                <c:pt idx="2">
                  <c:v>219521</c:v>
                </c:pt>
                <c:pt idx="3">
                  <c:v>210812</c:v>
                </c:pt>
                <c:pt idx="4">
                  <c:v>204196</c:v>
                </c:pt>
                <c:pt idx="5">
                  <c:v>198394</c:v>
                </c:pt>
                <c:pt idx="6">
                  <c:v>196812</c:v>
                </c:pt>
                <c:pt idx="7">
                  <c:v>187781</c:v>
                </c:pt>
                <c:pt idx="8">
                  <c:v>212846</c:v>
                </c:pt>
              </c:numCache>
            </c:numRef>
          </c:val>
        </c:ser>
        <c:dLbls>
          <c:showLegendKey val="0"/>
          <c:showVal val="0"/>
          <c:showCatName val="0"/>
          <c:showSerName val="0"/>
          <c:showPercent val="0"/>
          <c:showBubbleSize val="0"/>
        </c:dLbls>
        <c:gapWidth val="150"/>
        <c:axId val="659607712"/>
        <c:axId val="659612608"/>
      </c:barChart>
      <c:lineChart>
        <c:grouping val="standard"/>
        <c:varyColors val="0"/>
        <c:ser>
          <c:idx val="2"/>
          <c:order val="1"/>
          <c:tx>
            <c:strRef>
              <c:f>交通事故伤亡数!$D$1</c:f>
              <c:strCache>
                <c:ptCount val="1"/>
                <c:pt idx="0">
                  <c:v>汽车交通事故受伤人数总计（人）</c:v>
                </c:pt>
              </c:strCache>
            </c:strRef>
          </c:tx>
          <c:spPr>
            <a:ln w="25400" cap="rnd">
              <a:solidFill>
                <a:schemeClr val="accent4">
                  <a:lumMod val="75000"/>
                </a:schemeClr>
              </a:solidFill>
              <a:round/>
            </a:ln>
            <a:effectLst/>
          </c:spPr>
          <c:marker>
            <c:symbol val="circle"/>
            <c:size val="5"/>
            <c:spPr>
              <a:solidFill>
                <a:schemeClr val="accent4">
                  <a:lumMod val="75000"/>
                </a:schemeClr>
              </a:solidFill>
              <a:ln w="9525">
                <a:noFill/>
              </a:ln>
              <a:effectLst/>
            </c:spPr>
          </c:marker>
          <c:cat>
            <c:numRef>
              <c:f>交通事故伤亡数!$A$2:$A$10</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交通事故伤亡数!$D$2:$D$10</c:f>
              <c:numCache>
                <c:formatCode>General</c:formatCode>
                <c:ptCount val="9"/>
                <c:pt idx="0">
                  <c:v>197733</c:v>
                </c:pt>
                <c:pt idx="1">
                  <c:v>178545</c:v>
                </c:pt>
                <c:pt idx="2">
                  <c:v>167897</c:v>
                </c:pt>
                <c:pt idx="3">
                  <c:v>159195</c:v>
                </c:pt>
                <c:pt idx="4">
                  <c:v>152478</c:v>
                </c:pt>
                <c:pt idx="5">
                  <c:v>143672</c:v>
                </c:pt>
                <c:pt idx="6">
                  <c:v>141718</c:v>
                </c:pt>
                <c:pt idx="7">
                  <c:v>132925</c:v>
                </c:pt>
                <c:pt idx="8">
                  <c:v>149433</c:v>
                </c:pt>
              </c:numCache>
            </c:numRef>
          </c:val>
          <c:smooth val="0"/>
        </c:ser>
        <c:ser>
          <c:idx val="3"/>
          <c:order val="2"/>
          <c:tx>
            <c:strRef>
              <c:f>交通事故伤亡数!$E$1</c:f>
              <c:strCache>
                <c:ptCount val="1"/>
                <c:pt idx="0">
                  <c:v>汽车交通事故死亡人数总计（人）</c:v>
                </c:pt>
              </c:strCache>
            </c:strRef>
          </c:tx>
          <c:spPr>
            <a:ln w="25400" cap="rnd">
              <a:solidFill>
                <a:srgbClr val="FF6600"/>
              </a:solidFill>
              <a:round/>
            </a:ln>
            <a:effectLst/>
          </c:spPr>
          <c:marker>
            <c:symbol val="circle"/>
            <c:size val="5"/>
            <c:spPr>
              <a:solidFill>
                <a:srgbClr val="FF6600"/>
              </a:solidFill>
              <a:ln w="9525">
                <a:noFill/>
              </a:ln>
              <a:effectLst/>
            </c:spPr>
          </c:marker>
          <c:cat>
            <c:numRef>
              <c:f>交通事故伤亡数!$A$2:$A$10</c:f>
              <c:numCache>
                <c:formatCode>General</c:formatCode>
                <c:ptCount val="9"/>
                <c:pt idx="0">
                  <c:v>2008</c:v>
                </c:pt>
                <c:pt idx="1">
                  <c:v>2009</c:v>
                </c:pt>
                <c:pt idx="2">
                  <c:v>2010</c:v>
                </c:pt>
                <c:pt idx="3">
                  <c:v>2011</c:v>
                </c:pt>
                <c:pt idx="4">
                  <c:v>2012</c:v>
                </c:pt>
                <c:pt idx="5">
                  <c:v>2013</c:v>
                </c:pt>
                <c:pt idx="6">
                  <c:v>2014</c:v>
                </c:pt>
                <c:pt idx="7">
                  <c:v>2015</c:v>
                </c:pt>
                <c:pt idx="8">
                  <c:v>2016</c:v>
                </c:pt>
              </c:numCache>
            </c:numRef>
          </c:cat>
          <c:val>
            <c:numRef>
              <c:f>交通事故伤亡数!$E$2:$E$10</c:f>
              <c:numCache>
                <c:formatCode>General</c:formatCode>
                <c:ptCount val="9"/>
                <c:pt idx="0">
                  <c:v>51436</c:v>
                </c:pt>
                <c:pt idx="1">
                  <c:v>47896</c:v>
                </c:pt>
                <c:pt idx="2">
                  <c:v>46878</c:v>
                </c:pt>
                <c:pt idx="3">
                  <c:v>46100</c:v>
                </c:pt>
                <c:pt idx="4">
                  <c:v>44679</c:v>
                </c:pt>
                <c:pt idx="5">
                  <c:v>42927</c:v>
                </c:pt>
                <c:pt idx="6">
                  <c:v>42847</c:v>
                </c:pt>
                <c:pt idx="7">
                  <c:v>42388</c:v>
                </c:pt>
                <c:pt idx="8">
                  <c:v>45990</c:v>
                </c:pt>
              </c:numCache>
            </c:numRef>
          </c:val>
          <c:smooth val="0"/>
        </c:ser>
        <c:dLbls>
          <c:showLegendKey val="0"/>
          <c:showVal val="0"/>
          <c:showCatName val="0"/>
          <c:showSerName val="0"/>
          <c:showPercent val="0"/>
          <c:showBubbleSize val="0"/>
        </c:dLbls>
        <c:marker val="1"/>
        <c:smooth val="0"/>
        <c:axId val="659620768"/>
        <c:axId val="659619136"/>
      </c:lineChart>
      <c:catAx>
        <c:axId val="659607712"/>
        <c:scaling>
          <c:orientation val="minMax"/>
        </c:scaling>
        <c:delete val="0"/>
        <c:axPos val="b"/>
        <c:numFmt formatCode="General" sourceLinked="1"/>
        <c:majorTickMark val="in"/>
        <c:minorTickMark val="none"/>
        <c:tickLblPos val="nextTo"/>
        <c:spPr>
          <a:noFill/>
          <a:ln w="12700" cap="flat" cmpd="sng" algn="ctr">
            <a:solidFill>
              <a:schemeClr val="bg2">
                <a:lumMod val="2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659612608"/>
        <c:crosses val="autoZero"/>
        <c:auto val="1"/>
        <c:lblAlgn val="ctr"/>
        <c:lblOffset val="100"/>
        <c:noMultiLvlLbl val="0"/>
      </c:catAx>
      <c:valAx>
        <c:axId val="659612608"/>
        <c:scaling>
          <c:orientation val="minMax"/>
        </c:scaling>
        <c:delete val="0"/>
        <c:axPos val="l"/>
        <c:numFmt formatCode="General" sourceLinked="1"/>
        <c:majorTickMark val="in"/>
        <c:minorTickMark val="none"/>
        <c:tickLblPos val="nextTo"/>
        <c:spPr>
          <a:noFill/>
          <a:ln w="12700">
            <a:solidFill>
              <a:schemeClr val="bg2">
                <a:lumMod val="25000"/>
              </a:schemeClr>
            </a:solidFill>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659607712"/>
        <c:crosses val="autoZero"/>
        <c:crossBetween val="between"/>
      </c:valAx>
      <c:catAx>
        <c:axId val="659620768"/>
        <c:scaling>
          <c:orientation val="minMax"/>
        </c:scaling>
        <c:delete val="1"/>
        <c:axPos val="b"/>
        <c:numFmt formatCode="General" sourceLinked="1"/>
        <c:majorTickMark val="out"/>
        <c:minorTickMark val="none"/>
        <c:tickLblPos val="nextTo"/>
        <c:crossAx val="659619136"/>
        <c:crosses val="autoZero"/>
        <c:auto val="1"/>
        <c:lblAlgn val="ctr"/>
        <c:lblOffset val="100"/>
        <c:noMultiLvlLbl val="0"/>
      </c:catAx>
      <c:valAx>
        <c:axId val="659619136"/>
        <c:scaling>
          <c:orientation val="minMax"/>
          <c:max val="200000"/>
        </c:scaling>
        <c:delete val="0"/>
        <c:axPos val="r"/>
        <c:numFmt formatCode="General" sourceLinked="1"/>
        <c:majorTickMark val="in"/>
        <c:minorTickMark val="none"/>
        <c:tickLblPos val="nextTo"/>
        <c:spPr>
          <a:noFill/>
          <a:ln w="12700">
            <a:solidFill>
              <a:schemeClr val="bg2">
                <a:lumMod val="25000"/>
              </a:schemeClr>
            </a:solidFill>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659620768"/>
        <c:crosses val="max"/>
        <c:crossBetween val="between"/>
        <c:majorUnit val="40000"/>
        <c:minorUnit val="800"/>
      </c:valAx>
      <c:spPr>
        <a:noFill/>
        <a:ln w="25400">
          <a:noFill/>
        </a:ln>
      </c:spPr>
    </c:plotArea>
    <c:legend>
      <c:legendPos val="t"/>
      <c:legendEntry>
        <c:idx val="1"/>
        <c:delete val="1"/>
      </c:legendEntry>
      <c:layout>
        <c:manualLayout>
          <c:xMode val="edge"/>
          <c:yMode val="edge"/>
          <c:x val="0.34941369834235192"/>
          <c:y val="1.5881803560269494E-2"/>
          <c:w val="0.55643493073413375"/>
          <c:h val="0.2049360379533967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3152544276986743E-2"/>
          <c:y val="0.16638878684262584"/>
          <c:w val="0.81369491144602646"/>
          <c:h val="0.77111130611449641"/>
        </c:manualLayout>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Lbls>
            <c:dLbl>
              <c:idx val="0"/>
              <c:layout>
                <c:manualLayout>
                  <c:x val="-9.7391286709329519E-2"/>
                  <c:y val="0"/>
                </c:manualLayout>
              </c:layout>
              <c:tx>
                <c:rich>
                  <a:bodyPr/>
                  <a:lstStyle/>
                  <a:p>
                    <a:r>
                      <a:rPr lang="zh-CN" altLang="en-US" baseline="0"/>
                      <a:t>车辆因素
</a:t>
                    </a:r>
                    <a:fld id="{6C0A7425-9558-4F0B-9D7B-6C3BBAED028B}" type="VALUE">
                      <a:rPr lang="en-US" altLang="zh-CN" baseline="0"/>
                      <a:pPr/>
                      <a:t>[值]</a:t>
                    </a:fld>
                    <a:endParaRPr lang="zh-CN" alt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1"/>
              <c:layout>
                <c:manualLayout>
                  <c:x val="-3.9167421340781564E-2"/>
                  <c:y val="-6.7639093601603879E-3"/>
                </c:manualLayout>
              </c:layout>
              <c:tx>
                <c:rich>
                  <a:bodyPr/>
                  <a:lstStyle/>
                  <a:p>
                    <a:r>
                      <a:rPr lang="zh-CN" altLang="en-US" baseline="0"/>
                      <a:t>道路环境因素
</a:t>
                    </a:r>
                    <a:fld id="{99A9CAD8-6677-4EFB-B6F5-1801BFECAE37}" type="PERCENTAGE">
                      <a:rPr lang="en-US" altLang="zh-CN" baseline="0"/>
                      <a:pPr/>
                      <a:t>[百分比]</a:t>
                    </a:fld>
                    <a:endParaRPr lang="zh-CN" altLang="en-US" baseline="0"/>
                  </a:p>
                </c:rich>
              </c:tx>
              <c:dLblPos val="bestFit"/>
              <c:showLegendKey val="0"/>
              <c:showVal val="0"/>
              <c:showCatName val="1"/>
              <c:showSerName val="0"/>
              <c:showPercent val="1"/>
              <c:showBubbleSize val="0"/>
              <c:extLst>
                <c:ext xmlns:c15="http://schemas.microsoft.com/office/drawing/2012/chart" uri="{CE6537A1-D6FC-4f65-9D91-7224C49458BB}">
                  <c15:layout>
                    <c:manualLayout>
                      <c:w val="0.26550409438610278"/>
                      <c:h val="0.22620375987200275"/>
                    </c:manualLayout>
                  </c15:layout>
                  <c15:dlblFieldTable/>
                  <c15:showDataLabelsRange val="0"/>
                </c:ext>
              </c:extLst>
            </c:dLbl>
            <c:dLbl>
              <c:idx val="2"/>
              <c:layout>
                <c:manualLayout>
                  <c:x val="0.21345697550076145"/>
                  <c:y val="-0.28580393501806689"/>
                </c:manualLayout>
              </c:layout>
              <c:tx>
                <c:rich>
                  <a:bodyPr/>
                  <a:lstStyle/>
                  <a:p>
                    <a:r>
                      <a:rPr lang="zh-CN" altLang="en-US" sz="1100" baseline="0" dirty="0"/>
                      <a:t>人为因素
</a:t>
                    </a:r>
                    <a:fld id="{F596F150-B780-4466-A9B0-C176AB8288FE}" type="VALUE">
                      <a:rPr lang="en-US" altLang="zh-CN" sz="1100" baseline="0"/>
                      <a:pPr/>
                      <a:t>[值]</a:t>
                    </a:fld>
                    <a:endParaRPr lang="zh-CN" altLang="en-US" sz="1100" baseline="0" dirty="0"/>
                  </a:p>
                </c:rich>
              </c:tx>
              <c:dLblPos val="bestFit"/>
              <c:showLegendKey val="0"/>
              <c:showVal val="0"/>
              <c:showCatName val="1"/>
              <c:showSerName val="0"/>
              <c:showPercent val="1"/>
              <c:showBubbleSize val="0"/>
              <c:extLst>
                <c:ext xmlns:c15="http://schemas.microsoft.com/office/drawing/2012/chart" uri="{CE6537A1-D6FC-4f65-9D91-7224C49458BB}">
                  <c15:layout>
                    <c:manualLayout>
                      <c:w val="0.21898685908782206"/>
                      <c:h val="0.22620363002506821"/>
                    </c:manualLayout>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extLst>
          </c:dLbls>
          <c:val>
            <c:numRef>
              <c:f>Sheet1!$B$1:$B$3</c:f>
              <c:numCache>
                <c:formatCode>0.00%</c:formatCode>
                <c:ptCount val="3"/>
                <c:pt idx="0">
                  <c:v>0.127</c:v>
                </c:pt>
                <c:pt idx="1">
                  <c:v>3.6499999999999998E-2</c:v>
                </c:pt>
                <c:pt idx="2">
                  <c:v>0.83630000000000004</c:v>
                </c:pt>
              </c:numCache>
            </c:numRef>
          </c:val>
        </c:ser>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79BC3-7F3D-48AF-B3B5-B3739F8935B9}" type="datetimeFigureOut">
              <a:rPr lang="zh-CN" altLang="en-US" smtClean="0"/>
              <a:t>2019/6/10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5C117-C0D3-478F-A650-DDB9633867FD}" type="slidenum">
              <a:rPr lang="zh-CN" altLang="en-US" smtClean="0"/>
              <a:t>‹#›</a:t>
            </a:fld>
            <a:endParaRPr lang="zh-CN" altLang="en-US"/>
          </a:p>
        </p:txBody>
      </p:sp>
    </p:spTree>
    <p:extLst>
      <p:ext uri="{BB962C8B-B14F-4D97-AF65-F5344CB8AC3E}">
        <p14:creationId xmlns:p14="http://schemas.microsoft.com/office/powerpoint/2010/main" val="4159052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a:t>
            </a:fld>
            <a:endParaRPr lang="zh-CN" altLang="en-US"/>
          </a:p>
        </p:txBody>
      </p:sp>
    </p:spTree>
    <p:extLst>
      <p:ext uri="{BB962C8B-B14F-4D97-AF65-F5344CB8AC3E}">
        <p14:creationId xmlns:p14="http://schemas.microsoft.com/office/powerpoint/2010/main" val="2465739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然后利用空间立体几何关系计算物体相对于地面的高度值并生成高度信息图，如右图所示。</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10</a:t>
            </a:fld>
            <a:endParaRPr lang="zh-CN" altLang="en-US"/>
          </a:p>
        </p:txBody>
      </p:sp>
    </p:spTree>
    <p:extLst>
      <p:ext uri="{BB962C8B-B14F-4D97-AF65-F5344CB8AC3E}">
        <p14:creationId xmlns:p14="http://schemas.microsoft.com/office/powerpoint/2010/main" val="3100727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最后采用迭代算法计算物体表面像素发现方向与重力方向的教教，得到角度信息图，如右图所示。</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11</a:t>
            </a:fld>
            <a:endParaRPr lang="zh-CN" altLang="en-US"/>
          </a:p>
        </p:txBody>
      </p:sp>
    </p:spTree>
    <p:extLst>
      <p:ext uri="{BB962C8B-B14F-4D97-AF65-F5344CB8AC3E}">
        <p14:creationId xmlns:p14="http://schemas.microsoft.com/office/powerpoint/2010/main" val="65246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sym typeface="+mn-ea"/>
              </a:rPr>
              <a:t>本章所提网路采用去除全连接层的</a:t>
            </a:r>
            <a:r>
              <a:rPr lang="en-US" altLang="zh-CN" dirty="0" err="1" smtClean="0">
                <a:latin typeface="+mn-ea"/>
                <a:sym typeface="+mn-ea"/>
              </a:rPr>
              <a:t>AlexNet</a:t>
            </a:r>
            <a:r>
              <a:rPr lang="zh-CN" altLang="en-US" dirty="0" smtClean="0">
                <a:latin typeface="+mn-ea"/>
                <a:sym typeface="+mn-ea"/>
              </a:rPr>
              <a:t>作为编码器并以其对称结构作为解码器，使得网络模型相对简单，称之为</a:t>
            </a:r>
            <a:r>
              <a:rPr lang="en-US" altLang="zh-CN" dirty="0" err="1" smtClean="0">
                <a:latin typeface="+mn-ea"/>
                <a:sym typeface="+mn-ea"/>
              </a:rPr>
              <a:t>SimpleNet</a:t>
            </a:r>
            <a:r>
              <a:rPr lang="zh-CN" altLang="en-US" dirty="0" smtClean="0">
                <a:latin typeface="+mn-ea"/>
                <a:sym typeface="+mn-ea"/>
              </a:rPr>
              <a:t>。其中编码器来提取图像的特征，解码器用来将特征图扩大到输入图像大小。</a:t>
            </a:r>
            <a:endParaRPr lang="en-US" altLang="zh-CN" dirty="0" smtClean="0">
              <a:latin typeface="+mn-ea"/>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sym typeface="+mn-ea"/>
              </a:rPr>
              <a:t>该模型借鉴</a:t>
            </a:r>
            <a:r>
              <a:rPr lang="en-US" altLang="zh-CN" dirty="0" err="1" smtClean="0">
                <a:latin typeface="+mn-ea"/>
                <a:sym typeface="+mn-ea"/>
              </a:rPr>
              <a:t>SegNet</a:t>
            </a:r>
            <a:r>
              <a:rPr lang="zh-CN" altLang="en-US" dirty="0" smtClean="0">
                <a:latin typeface="+mn-ea"/>
                <a:sym typeface="+mn-ea"/>
              </a:rPr>
              <a:t>网络结构，采用上池化方法，在池化过程记录最大值位置并在上采样阶段按照该位置对特征值还原，可以有效减少空间信息的缺失。</a:t>
            </a:r>
            <a:endParaRPr lang="en-US" altLang="zh-CN" dirty="0" smtClean="0">
              <a:latin typeface="+mn-ea"/>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sym typeface="+mn-ea"/>
              </a:rPr>
              <a:t>由于网络较浅，所以在编码器与解码器之间加入多尺度池化模块，用于获取较大感受野信息，以此提高性能。</a:t>
            </a:r>
            <a:endParaRPr lang="en-US" altLang="zh-CN" dirty="0" smtClean="0">
              <a:latin typeface="+mn-ea"/>
              <a:sym typeface="+mn-ea"/>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12</a:t>
            </a:fld>
            <a:endParaRPr lang="zh-CN" altLang="en-US"/>
          </a:p>
        </p:txBody>
      </p:sp>
    </p:spTree>
    <p:extLst>
      <p:ext uri="{BB962C8B-B14F-4D97-AF65-F5344CB8AC3E}">
        <p14:creationId xmlns:p14="http://schemas.microsoft.com/office/powerpoint/2010/main" val="1209456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用于融合深度信息的网络结构包括两种，其一是</a:t>
            </a:r>
            <a:r>
              <a:rPr lang="zh-CN" altLang="en-US" dirty="0" smtClean="0">
                <a:latin typeface="+mn-ea"/>
                <a:sym typeface="+mn-ea"/>
              </a:rPr>
              <a:t>基于单分支编码器的通道融合网络。彩色图与深度信息图融合成四通道、六通道图像后输入到网络中，得到语义分割输出，其结构没有改变只是为区别下文，故称之为</a:t>
            </a:r>
            <a:r>
              <a:rPr lang="en-US" altLang="zh-CN" dirty="0" smtClean="0">
                <a:latin typeface="+mn-ea"/>
                <a:sym typeface="+mn-ea"/>
              </a:rPr>
              <a:t>OE-</a:t>
            </a:r>
            <a:r>
              <a:rPr lang="en-US" altLang="zh-CN" dirty="0" err="1" smtClean="0">
                <a:latin typeface="+mn-ea"/>
                <a:sym typeface="+mn-ea"/>
              </a:rPr>
              <a:t>SimpleNet</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13</a:t>
            </a:fld>
            <a:endParaRPr lang="zh-CN" altLang="en-US"/>
          </a:p>
        </p:txBody>
      </p:sp>
    </p:spTree>
    <p:extLst>
      <p:ext uri="{BB962C8B-B14F-4D97-AF65-F5344CB8AC3E}">
        <p14:creationId xmlns:p14="http://schemas.microsoft.com/office/powerpoint/2010/main" val="323934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由于将彩色图与视差图融合后作为网络的输入容易导致深度信息不能被充分的提取，所以本章设计双分支编码器网络结构，如图，彩色图与深度信息图分别经过完全相同的编码器提取特征后，二者特征图在中卷逐层融合，最后汇集到同一解码器中得到输出。其中融合模块采用了逐像素相加的运算方法。</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14</a:t>
            </a:fld>
            <a:endParaRPr lang="zh-CN" altLang="en-US"/>
          </a:p>
        </p:txBody>
      </p:sp>
    </p:spTree>
    <p:extLst>
      <p:ext uri="{BB962C8B-B14F-4D97-AF65-F5344CB8AC3E}">
        <p14:creationId xmlns:p14="http://schemas.microsoft.com/office/powerpoint/2010/main" val="3925452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网络训练流程图如右图所示，初始化网络然后信息输入经过前向传播计算误差，反向传播更新参数，当达到训练次数后停止训练。其中本章图像为</a:t>
            </a:r>
            <a:r>
              <a:rPr lang="en-US" altLang="zh-CN" dirty="0" smtClean="0"/>
              <a:t>256×512</a:t>
            </a:r>
            <a:r>
              <a:rPr lang="zh-CN" altLang="en-US" dirty="0" smtClean="0"/>
              <a:t>大小的</a:t>
            </a:r>
            <a:r>
              <a:rPr lang="en-US" altLang="zh-CN" dirty="0" err="1" smtClean="0"/>
              <a:t>rGB</a:t>
            </a:r>
            <a:r>
              <a:rPr lang="zh-CN" altLang="en-US" dirty="0" smtClean="0"/>
              <a:t>、</a:t>
            </a:r>
            <a:r>
              <a:rPr lang="en-US" altLang="zh-CN" dirty="0" smtClean="0"/>
              <a:t>RGB-D</a:t>
            </a:r>
            <a:r>
              <a:rPr lang="zh-CN" altLang="en-US" dirty="0" smtClean="0"/>
              <a:t>和</a:t>
            </a:r>
            <a:r>
              <a:rPr lang="en-US" altLang="zh-CN" dirty="0" smtClean="0"/>
              <a:t>RGB-DHA</a:t>
            </a:r>
            <a:r>
              <a:rPr lang="zh-CN" altLang="en-US" dirty="0" smtClean="0"/>
              <a:t>图像，前向传播过程损失函数采用交叉熵计算，在反向传播采用随机梯度下降法。具体的软硬件条件如表，采用</a:t>
            </a:r>
            <a:r>
              <a:rPr lang="en-US" altLang="zh-CN" dirty="0" err="1" smtClean="0"/>
              <a:t>titanX</a:t>
            </a:r>
            <a:r>
              <a:rPr lang="zh-CN" altLang="en-US" dirty="0" smtClean="0"/>
              <a:t>显卡和</a:t>
            </a:r>
            <a:r>
              <a:rPr lang="en-US" altLang="zh-CN" dirty="0" err="1" smtClean="0"/>
              <a:t>caffe</a:t>
            </a:r>
            <a:r>
              <a:rPr lang="zh-CN" altLang="en-US" dirty="0" smtClean="0"/>
              <a:t>深度学习框架。</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15</a:t>
            </a:fld>
            <a:endParaRPr lang="zh-CN" altLang="en-US"/>
          </a:p>
        </p:txBody>
      </p:sp>
    </p:spTree>
    <p:extLst>
      <p:ext uri="{BB962C8B-B14F-4D97-AF65-F5344CB8AC3E}">
        <p14:creationId xmlns:p14="http://schemas.microsoft.com/office/powerpoint/2010/main" val="3515522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实验</a:t>
            </a:r>
            <a:r>
              <a:rPr lang="en-US" altLang="zh-CN" dirty="0" smtClean="0"/>
              <a:t>1:</a:t>
            </a:r>
            <a:r>
              <a:rPr lang="zh-CN" altLang="en-US" dirty="0" smtClean="0"/>
              <a:t>为证明本章提出的网络结构的有效性，以</a:t>
            </a:r>
            <a:r>
              <a:rPr lang="en-US" altLang="zh-CN" dirty="0" smtClean="0"/>
              <a:t>RGB</a:t>
            </a:r>
            <a:r>
              <a:rPr lang="zh-CN" altLang="en-US" dirty="0" smtClean="0"/>
              <a:t>彩色图作为输入，对本章所提出的</a:t>
            </a:r>
            <a:r>
              <a:rPr lang="en-US" altLang="zh-CN" dirty="0" err="1" smtClean="0"/>
              <a:t>SimpleNet</a:t>
            </a:r>
            <a:r>
              <a:rPr lang="en-US" altLang="zh-CN" dirty="0" smtClean="0"/>
              <a:t> </a:t>
            </a:r>
            <a:r>
              <a:rPr lang="zh-CN" altLang="en-US" dirty="0" smtClean="0"/>
              <a:t>与基准网络</a:t>
            </a:r>
            <a:r>
              <a:rPr lang="en-US" altLang="zh-CN" dirty="0" err="1" smtClean="0"/>
              <a:t>SegNet</a:t>
            </a:r>
            <a:r>
              <a:rPr lang="zh-CN" altLang="en-US" smtClean="0"/>
              <a:t>所得结果进行对比。</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16</a:t>
            </a:fld>
            <a:endParaRPr lang="zh-CN" altLang="en-US"/>
          </a:p>
        </p:txBody>
      </p:sp>
    </p:spTree>
    <p:extLst>
      <p:ext uri="{BB962C8B-B14F-4D97-AF65-F5344CB8AC3E}">
        <p14:creationId xmlns:p14="http://schemas.microsoft.com/office/powerpoint/2010/main" val="2035920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实验</a:t>
            </a:r>
            <a:r>
              <a:rPr lang="en-US" altLang="zh-CN" dirty="0" smtClean="0"/>
              <a:t>2:</a:t>
            </a:r>
            <a:r>
              <a:rPr lang="zh-CN" altLang="en-US" dirty="0" smtClean="0"/>
              <a:t>为分析深度信息以及彩色图</a:t>
            </a:r>
            <a:r>
              <a:rPr lang="en-US" altLang="zh-CN" dirty="0" smtClean="0"/>
              <a:t>-</a:t>
            </a:r>
            <a:r>
              <a:rPr lang="zh-CN" altLang="en-US" dirty="0" smtClean="0"/>
              <a:t>深度图的不同融合方式对于网络性能的影响。分别以</a:t>
            </a:r>
            <a:r>
              <a:rPr lang="en-US" altLang="zh-CN" dirty="0" smtClean="0"/>
              <a:t>RGB</a:t>
            </a:r>
            <a:r>
              <a:rPr lang="zh-CN" altLang="en-US" dirty="0" smtClean="0"/>
              <a:t>、</a:t>
            </a:r>
            <a:r>
              <a:rPr lang="en-US" altLang="zh-CN" dirty="0" smtClean="0"/>
              <a:t>RGB-D</a:t>
            </a:r>
            <a:r>
              <a:rPr lang="zh-CN" altLang="en-US" dirty="0" smtClean="0"/>
              <a:t>、</a:t>
            </a:r>
            <a:r>
              <a:rPr lang="en-US" altLang="zh-CN" dirty="0" smtClean="0"/>
              <a:t>RGB-DHA</a:t>
            </a:r>
            <a:r>
              <a:rPr lang="zh-CN" altLang="en-US" dirty="0" smtClean="0"/>
              <a:t>作为</a:t>
            </a:r>
            <a:r>
              <a:rPr lang="en-US" altLang="zh-CN" dirty="0" smtClean="0"/>
              <a:t>OE-</a:t>
            </a:r>
            <a:r>
              <a:rPr lang="en-US" altLang="zh-CN" dirty="0" err="1" smtClean="0"/>
              <a:t>SimpleNet</a:t>
            </a:r>
            <a:r>
              <a:rPr lang="zh-CN" altLang="en-US" dirty="0" smtClean="0"/>
              <a:t>和</a:t>
            </a:r>
            <a:r>
              <a:rPr lang="en-US" altLang="zh-CN" dirty="0" smtClean="0"/>
              <a:t>DE-</a:t>
            </a:r>
            <a:r>
              <a:rPr lang="en-US" altLang="zh-CN" dirty="0" err="1" smtClean="0"/>
              <a:t>SimpleNet</a:t>
            </a:r>
            <a:r>
              <a:rPr lang="zh-CN" altLang="en-US" dirty="0" smtClean="0"/>
              <a:t>的输入进行训练和测试。</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ym typeface="Wingdings" panose="05000000000000000000" pitchFamily="2" charset="2"/>
              </a:rPr>
              <a:t>（</a:t>
            </a:r>
            <a:r>
              <a:rPr lang="en-US" altLang="zh-CN" dirty="0" smtClean="0">
                <a:sym typeface="Wingdings" panose="05000000000000000000" pitchFamily="2" charset="2"/>
              </a:rPr>
              <a:t>1</a:t>
            </a:r>
            <a:r>
              <a:rPr lang="zh-CN" altLang="en-US" dirty="0" smtClean="0">
                <a:sym typeface="Wingdings" panose="05000000000000000000" pitchFamily="2" charset="2"/>
              </a:rPr>
              <a:t>）基于单分支编码器网络，以加了深度信息的</a:t>
            </a:r>
            <a:r>
              <a:rPr lang="en-US" altLang="zh-CN" dirty="0" smtClean="0">
                <a:sym typeface="Wingdings" panose="05000000000000000000" pitchFamily="2" charset="2"/>
              </a:rPr>
              <a:t>RGB-D</a:t>
            </a:r>
            <a:r>
              <a:rPr lang="zh-CN" altLang="en-US" dirty="0" smtClean="0">
                <a:sym typeface="Wingdings" panose="05000000000000000000" pitchFamily="2" charset="2"/>
              </a:rPr>
              <a:t>和</a:t>
            </a:r>
            <a:r>
              <a:rPr lang="en-US" altLang="zh-CN" dirty="0" smtClean="0">
                <a:sym typeface="Wingdings" panose="05000000000000000000" pitchFamily="2" charset="2"/>
              </a:rPr>
              <a:t>RGB-DHA</a:t>
            </a:r>
            <a:r>
              <a:rPr lang="zh-CN" altLang="en-US" dirty="0" smtClean="0">
                <a:sym typeface="Wingdings" panose="05000000000000000000" pitchFamily="2" charset="2"/>
              </a:rPr>
              <a:t>图像作为输入较单一彩色图</a:t>
            </a:r>
            <a:r>
              <a:rPr lang="en-US" altLang="zh-CN" dirty="0" smtClean="0">
                <a:sym typeface="Wingdings" panose="05000000000000000000" pitchFamily="2" charset="2"/>
              </a:rPr>
              <a:t>RGB</a:t>
            </a:r>
            <a:r>
              <a:rPr lang="zh-CN" altLang="en-US" dirty="0" smtClean="0">
                <a:sym typeface="Wingdings" panose="05000000000000000000" pitchFamily="2" charset="2"/>
              </a:rPr>
              <a:t>作为输入，准确度明显提高。</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17</a:t>
            </a:fld>
            <a:endParaRPr lang="zh-CN" altLang="en-US"/>
          </a:p>
        </p:txBody>
      </p:sp>
    </p:spTree>
    <p:extLst>
      <p:ext uri="{BB962C8B-B14F-4D97-AF65-F5344CB8AC3E}">
        <p14:creationId xmlns:p14="http://schemas.microsoft.com/office/powerpoint/2010/main" val="366426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ym typeface="Wingdings" panose="05000000000000000000" pitchFamily="2" charset="2"/>
              </a:rPr>
              <a:t>（</a:t>
            </a:r>
            <a:r>
              <a:rPr lang="en-US" altLang="zh-CN" dirty="0" smtClean="0">
                <a:sym typeface="Wingdings" panose="05000000000000000000" pitchFamily="2" charset="2"/>
              </a:rPr>
              <a:t>2</a:t>
            </a:r>
            <a:r>
              <a:rPr lang="zh-CN" altLang="en-US" dirty="0" smtClean="0">
                <a:sym typeface="Wingdings" panose="05000000000000000000" pitchFamily="2" charset="2"/>
              </a:rPr>
              <a:t>）基于双分支编码器的彩色</a:t>
            </a:r>
            <a:r>
              <a:rPr lang="en-US" altLang="zh-CN" dirty="0" smtClean="0">
                <a:sym typeface="Wingdings" panose="05000000000000000000" pitchFamily="2" charset="2"/>
              </a:rPr>
              <a:t>-</a:t>
            </a:r>
            <a:r>
              <a:rPr lang="zh-CN" altLang="en-US" dirty="0" smtClean="0">
                <a:sym typeface="Wingdings" panose="05000000000000000000" pitchFamily="2" charset="2"/>
              </a:rPr>
              <a:t>深度信息逐层融合相对于基于单分支编码器的彩色深度信息通道融合方法结果更好。</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18</a:t>
            </a:fld>
            <a:endParaRPr lang="zh-CN" altLang="en-US"/>
          </a:p>
        </p:txBody>
      </p:sp>
    </p:spTree>
    <p:extLst>
      <p:ext uri="{BB962C8B-B14F-4D97-AF65-F5344CB8AC3E}">
        <p14:creationId xmlns:p14="http://schemas.microsoft.com/office/powerpoint/2010/main" val="110595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ym typeface="Wingdings" panose="05000000000000000000" pitchFamily="2" charset="2"/>
              </a:rPr>
              <a:t>通过将视差图进一步编码为更加丰富的特征图后作为网络的输入，对于该网络而言，并没有明显提高性能。</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19</a:t>
            </a:fld>
            <a:endParaRPr lang="zh-CN" altLang="en-US"/>
          </a:p>
        </p:txBody>
      </p:sp>
    </p:spTree>
    <p:extLst>
      <p:ext uri="{BB962C8B-B14F-4D97-AF65-F5344CB8AC3E}">
        <p14:creationId xmlns:p14="http://schemas.microsoft.com/office/powerpoint/2010/main" val="301944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a:t>
            </a:fld>
            <a:endParaRPr lang="zh-CN" altLang="en-US"/>
          </a:p>
        </p:txBody>
      </p:sp>
    </p:spTree>
    <p:extLst>
      <p:ext uri="{BB962C8B-B14F-4D97-AF65-F5344CB8AC3E}">
        <p14:creationId xmlns:p14="http://schemas.microsoft.com/office/powerpoint/2010/main" val="201215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285750" indent="-285750">
              <a:lnSpc>
                <a:spcPct val="125000"/>
              </a:lnSpc>
              <a:buSzPct val="60000"/>
              <a:buFont typeface="Wingdings" panose="05000000000000000000" pitchFamily="2" charset="2"/>
              <a:buChar char="u"/>
            </a:pPr>
            <a:r>
              <a:rPr lang="zh-CN" altLang="en-US" dirty="0" smtClean="0"/>
              <a:t>通过可视化分割结果，可以定性的看出  </a:t>
            </a:r>
            <a:endParaRPr lang="en-US" altLang="zh-CN" dirty="0" smtClean="0"/>
          </a:p>
          <a:p>
            <a:pPr marL="285750" indent="-285750">
              <a:lnSpc>
                <a:spcPct val="125000"/>
              </a:lnSpc>
              <a:buSzPct val="60000"/>
              <a:buFont typeface="Wingdings" panose="05000000000000000000" pitchFamily="2" charset="2"/>
              <a:buChar char="u"/>
            </a:pPr>
            <a:r>
              <a:rPr lang="zh-CN" altLang="en-US" dirty="0" smtClean="0"/>
              <a:t>不同输入得到的分割结果枝，以</a:t>
            </a:r>
            <a:r>
              <a:rPr lang="en-US" altLang="zh-CN" dirty="0" smtClean="0"/>
              <a:t>RGB</a:t>
            </a:r>
            <a:r>
              <a:rPr lang="zh-CN" altLang="en-US" dirty="0" smtClean="0"/>
              <a:t>作为输入所得分割结果最为粗糙；</a:t>
            </a:r>
            <a:endParaRPr lang="en-US" altLang="zh-CN" dirty="0" smtClean="0"/>
          </a:p>
          <a:p>
            <a:pPr marL="285750" indent="-285750">
              <a:lnSpc>
                <a:spcPct val="125000"/>
              </a:lnSpc>
              <a:buSzPct val="60000"/>
              <a:buFont typeface="Wingdings" panose="05000000000000000000" pitchFamily="2" charset="2"/>
              <a:buChar char="u"/>
            </a:pPr>
            <a:r>
              <a:rPr lang="zh-CN" altLang="en-US" dirty="0" smtClean="0"/>
              <a:t>加入深度信息后结果明显改善；</a:t>
            </a:r>
            <a:endParaRPr lang="en-US" altLang="zh-CN" dirty="0" smtClean="0"/>
          </a:p>
          <a:p>
            <a:pPr marL="285750" indent="-285750">
              <a:lnSpc>
                <a:spcPct val="125000"/>
              </a:lnSpc>
              <a:buSzPct val="60000"/>
              <a:buFont typeface="Wingdings" panose="05000000000000000000" pitchFamily="2" charset="2"/>
              <a:buChar char="u"/>
            </a:pPr>
            <a:r>
              <a:rPr lang="zh-CN" altLang="en-US" dirty="0" smtClean="0"/>
              <a:t>以双分支编码器逐层融合彩色深度信息所得效果最后，错误分割点最少。</a:t>
            </a:r>
            <a:endParaRPr lang="en-US" altLang="zh-CN" dirty="0" smtClean="0"/>
          </a:p>
          <a:p>
            <a:pPr marL="285750" indent="-285750">
              <a:lnSpc>
                <a:spcPct val="125000"/>
              </a:lnSpc>
              <a:buSzPct val="60000"/>
              <a:buFont typeface="Wingdings" panose="05000000000000000000" pitchFamily="2" charset="2"/>
              <a:buChar char="u"/>
            </a:pPr>
            <a:r>
              <a:rPr lang="zh-CN" altLang="en-US" dirty="0" smtClean="0"/>
              <a:t>但是整体仍然存在大量错误分割点，噪声较多</a:t>
            </a: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20</a:t>
            </a:fld>
            <a:endParaRPr lang="zh-CN" altLang="en-US"/>
          </a:p>
        </p:txBody>
      </p:sp>
    </p:spTree>
    <p:extLst>
      <p:ext uri="{BB962C8B-B14F-4D97-AF65-F5344CB8AC3E}">
        <p14:creationId xmlns:p14="http://schemas.microsoft.com/office/powerpoint/2010/main" val="486357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针对上述存在分割精度低等问题，第四部分继续研究提高网络性能的方法。</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21</a:t>
            </a:fld>
            <a:endParaRPr lang="zh-CN" altLang="en-US"/>
          </a:p>
        </p:txBody>
      </p:sp>
    </p:spTree>
    <p:extLst>
      <p:ext uri="{BB962C8B-B14F-4D97-AF65-F5344CB8AC3E}">
        <p14:creationId xmlns:p14="http://schemas.microsoft.com/office/powerpoint/2010/main" val="3945049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在分割任务中，</a:t>
            </a:r>
            <a:r>
              <a:rPr lang="zh-CN" altLang="zh-CN" sz="1200" kern="1200" dirty="0" smtClean="0">
                <a:solidFill>
                  <a:schemeClr val="tx1"/>
                </a:solidFill>
                <a:effectLst/>
                <a:latin typeface="+mn-lt"/>
                <a:ea typeface="+mn-ea"/>
                <a:cs typeface="+mn-cs"/>
              </a:rPr>
              <a:t>具有相似颜色和形状的飞机、船、汽车等类别，若不考虑其背景位置信息很容易将其混淆，若联系上下文背景信息，则能轻松且准确的将其分类，提高语义分割的精度。</a:t>
            </a:r>
            <a:r>
              <a:rPr lang="zh-CN" altLang="en-US" dirty="0" smtClean="0"/>
              <a:t>首先对于上下文信息提取方式进行研究，</a:t>
            </a:r>
            <a:r>
              <a:rPr lang="zh-CN" altLang="zh-CN" sz="1200" kern="1200" dirty="0" smtClean="0">
                <a:solidFill>
                  <a:schemeClr val="tx1"/>
                </a:solidFill>
                <a:effectLst/>
                <a:latin typeface="+mn-lt"/>
                <a:ea typeface="+mn-ea"/>
                <a:cs typeface="+mn-cs"/>
              </a:rPr>
              <a:t>普通深度</a:t>
            </a:r>
            <a:r>
              <a:rPr lang="en-US" altLang="zh-CN" sz="1200" kern="1200" dirty="0" smtClean="0">
                <a:solidFill>
                  <a:schemeClr val="tx1"/>
                </a:solidFill>
                <a:effectLst/>
                <a:latin typeface="+mn-lt"/>
                <a:ea typeface="+mn-ea"/>
                <a:cs typeface="+mn-cs"/>
              </a:rPr>
              <a:t>CNN</a:t>
            </a:r>
            <a:r>
              <a:rPr lang="zh-CN" altLang="zh-CN" sz="1200" kern="1200" dirty="0" smtClean="0">
                <a:solidFill>
                  <a:schemeClr val="tx1"/>
                </a:solidFill>
                <a:effectLst/>
                <a:latin typeface="+mn-lt"/>
                <a:ea typeface="+mn-ea"/>
                <a:cs typeface="+mn-cs"/>
              </a:rPr>
              <a:t>通过</a:t>
            </a:r>
            <a:r>
              <a:rPr lang="zh-CN" altLang="en-US" sz="1200" kern="1200" dirty="0" smtClean="0">
                <a:solidFill>
                  <a:schemeClr val="tx1"/>
                </a:solidFill>
                <a:effectLst/>
                <a:latin typeface="+mn-lt"/>
                <a:ea typeface="+mn-ea"/>
                <a:cs typeface="+mn-cs"/>
              </a:rPr>
              <a:t>池化</a:t>
            </a:r>
            <a:r>
              <a:rPr lang="zh-CN" altLang="zh-CN" sz="1200" kern="1200" dirty="0" smtClean="0">
                <a:solidFill>
                  <a:schemeClr val="tx1"/>
                </a:solidFill>
                <a:effectLst/>
                <a:latin typeface="+mn-lt"/>
                <a:ea typeface="+mn-ea"/>
                <a:cs typeface="+mn-cs"/>
              </a:rPr>
              <a:t>层增大感受野的同时缩小特征图像</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将特征图还原至与原始图像同等大小的尺寸以实现像素级的语义分割目标。但是这些池化层参数不可学习，而且池化操作一方面容易导致内部空间层级信息的丢失，另一方面容易造成小尺寸物体信息不能重建的窘境。</a:t>
            </a:r>
            <a:r>
              <a:rPr lang="zh-CN" altLang="en-US" sz="1200" kern="1200" dirty="0" smtClean="0">
                <a:solidFill>
                  <a:schemeClr val="tx1"/>
                </a:solidFill>
                <a:effectLst/>
                <a:latin typeface="+mn-lt"/>
                <a:ea typeface="+mn-ea"/>
                <a:cs typeface="+mn-cs"/>
              </a:rPr>
              <a:t>所以</a:t>
            </a:r>
            <a:r>
              <a:rPr lang="en-US" altLang="zh-CN" sz="1200" kern="1200" dirty="0" smtClean="0">
                <a:solidFill>
                  <a:schemeClr val="tx1"/>
                </a:solidFill>
                <a:effectLst/>
                <a:latin typeface="+mn-lt"/>
                <a:ea typeface="+mn-ea"/>
                <a:cs typeface="+mn-cs"/>
              </a:rPr>
              <a:t>Google</a:t>
            </a:r>
            <a:r>
              <a:rPr lang="zh-CN" altLang="en-US" sz="1200" kern="1200" dirty="0" smtClean="0">
                <a:solidFill>
                  <a:schemeClr val="tx1"/>
                </a:solidFill>
                <a:effectLst/>
                <a:latin typeface="+mn-lt"/>
                <a:ea typeface="+mn-ea"/>
                <a:cs typeface="+mn-cs"/>
              </a:rPr>
              <a:t>团队提出空洞卷积，如图左侧为普通卷积，而右侧为空洞卷积过程，同样为</a:t>
            </a:r>
            <a:r>
              <a:rPr lang="en-US" altLang="zh-CN" sz="1200" kern="1200" dirty="0" smtClean="0">
                <a:solidFill>
                  <a:schemeClr val="tx1"/>
                </a:solidFill>
                <a:effectLst/>
                <a:latin typeface="+mn-lt"/>
                <a:ea typeface="+mn-ea"/>
                <a:cs typeface="+mn-cs"/>
              </a:rPr>
              <a:t>3×3</a:t>
            </a:r>
            <a:r>
              <a:rPr lang="zh-CN" altLang="en-US" sz="1200" kern="1200" dirty="0" smtClean="0">
                <a:solidFill>
                  <a:schemeClr val="tx1"/>
                </a:solidFill>
                <a:effectLst/>
                <a:latin typeface="+mn-lt"/>
                <a:ea typeface="+mn-ea"/>
                <a:cs typeface="+mn-cs"/>
              </a:rPr>
              <a:t>大小卷积核，空洞卷积感受野更大，并且不会缩小特种呢个图尺寸。</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22</a:t>
            </a:fld>
            <a:endParaRPr lang="zh-CN" altLang="en-US"/>
          </a:p>
        </p:txBody>
      </p:sp>
    </p:spTree>
    <p:extLst>
      <p:ext uri="{BB962C8B-B14F-4D97-AF65-F5344CB8AC3E}">
        <p14:creationId xmlns:p14="http://schemas.microsoft.com/office/powerpoint/2010/main" val="2305702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右图通过串联不同大小的空洞卷积，可以获得更加大的感受野信息，如图卷积核为</a:t>
            </a:r>
            <a:r>
              <a:rPr lang="en-US" altLang="zh-CN" dirty="0" smtClean="0"/>
              <a:t>3×3</a:t>
            </a:r>
            <a:r>
              <a:rPr lang="zh-CN" altLang="en-US" dirty="0" smtClean="0"/>
              <a:t>扩张率分别为</a:t>
            </a:r>
            <a:r>
              <a:rPr lang="en-US" altLang="zh-CN" dirty="0" smtClean="0"/>
              <a:t>1,2,4</a:t>
            </a:r>
            <a:r>
              <a:rPr lang="zh-CN" altLang="en-US" dirty="0" smtClean="0"/>
              <a:t>的空洞卷积操作，得到感受野为</a:t>
            </a:r>
            <a:r>
              <a:rPr lang="en-US" altLang="zh-CN" dirty="0" smtClean="0"/>
              <a:t>15×15</a:t>
            </a:r>
            <a:r>
              <a:rPr lang="zh-CN" altLang="en-US" dirty="0" smtClean="0"/>
              <a:t>。远远大于普通卷积。</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23</a:t>
            </a:fld>
            <a:endParaRPr lang="zh-CN" altLang="en-US"/>
          </a:p>
        </p:txBody>
      </p:sp>
    </p:spTree>
    <p:extLst>
      <p:ext uri="{BB962C8B-B14F-4D97-AF65-F5344CB8AC3E}">
        <p14:creationId xmlns:p14="http://schemas.microsoft.com/office/powerpoint/2010/main" val="2885713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err="1" smtClean="0"/>
              <a:t>PSPNet</a:t>
            </a:r>
            <a:r>
              <a:rPr lang="zh-CN" altLang="en-US" dirty="0" smtClean="0"/>
              <a:t>中通过并联的方法，采用了不</a:t>
            </a:r>
            <a:r>
              <a:rPr lang="zh-CN" altLang="zh-CN" sz="1200" kern="1200" dirty="0" smtClean="0">
                <a:solidFill>
                  <a:schemeClr val="tx1"/>
                </a:solidFill>
                <a:effectLst/>
                <a:latin typeface="+mn-lt"/>
                <a:ea typeface="+mn-ea"/>
                <a:cs typeface="+mn-cs"/>
              </a:rPr>
              <a:t>同大小的池化尺寸提取特征并合并的操作以获取全局上下文信息。</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24</a:t>
            </a:fld>
            <a:endParaRPr lang="zh-CN" altLang="en-US"/>
          </a:p>
        </p:txBody>
      </p:sp>
    </p:spTree>
    <p:extLst>
      <p:ext uri="{BB962C8B-B14F-4D97-AF65-F5344CB8AC3E}">
        <p14:creationId xmlns:p14="http://schemas.microsoft.com/office/powerpoint/2010/main" val="895978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所以本章在借鉴先进网络的基础上，提出了改进的空间金子塔池化结构，如图所</a:t>
            </a:r>
            <a:r>
              <a:rPr lang="zh-CN" altLang="en-US" smtClean="0"/>
              <a:t>示。采取串并联方式，首先串联不同扩张率的空洞卷积然后并联</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25</a:t>
            </a:fld>
            <a:endParaRPr lang="zh-CN" altLang="en-US"/>
          </a:p>
        </p:txBody>
      </p:sp>
    </p:spTree>
    <p:extLst>
      <p:ext uri="{BB962C8B-B14F-4D97-AF65-F5344CB8AC3E}">
        <p14:creationId xmlns:p14="http://schemas.microsoft.com/office/powerpoint/2010/main" val="2989517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26</a:t>
            </a:fld>
            <a:endParaRPr lang="zh-CN" altLang="en-US"/>
          </a:p>
        </p:txBody>
      </p:sp>
    </p:spTree>
    <p:extLst>
      <p:ext uri="{BB962C8B-B14F-4D97-AF65-F5344CB8AC3E}">
        <p14:creationId xmlns:p14="http://schemas.microsoft.com/office/powerpoint/2010/main" val="2158459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27</a:t>
            </a:fld>
            <a:endParaRPr lang="zh-CN" altLang="en-US"/>
          </a:p>
        </p:txBody>
      </p:sp>
    </p:spTree>
    <p:extLst>
      <p:ext uri="{BB962C8B-B14F-4D97-AF65-F5344CB8AC3E}">
        <p14:creationId xmlns:p14="http://schemas.microsoft.com/office/powerpoint/2010/main" val="1803339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28</a:t>
            </a:fld>
            <a:endParaRPr lang="zh-CN" altLang="en-US"/>
          </a:p>
        </p:txBody>
      </p:sp>
    </p:spTree>
    <p:extLst>
      <p:ext uri="{BB962C8B-B14F-4D97-AF65-F5344CB8AC3E}">
        <p14:creationId xmlns:p14="http://schemas.microsoft.com/office/powerpoint/2010/main" val="2430933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29</a:t>
            </a:fld>
            <a:endParaRPr lang="zh-CN" altLang="en-US"/>
          </a:p>
        </p:txBody>
      </p:sp>
    </p:spTree>
    <p:extLst>
      <p:ext uri="{BB962C8B-B14F-4D97-AF65-F5344CB8AC3E}">
        <p14:creationId xmlns:p14="http://schemas.microsoft.com/office/powerpoint/2010/main" val="1201659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a:t>
            </a:fld>
            <a:endParaRPr lang="zh-CN" altLang="en-US"/>
          </a:p>
        </p:txBody>
      </p:sp>
    </p:spTree>
    <p:extLst>
      <p:ext uri="{BB962C8B-B14F-4D97-AF65-F5344CB8AC3E}">
        <p14:creationId xmlns:p14="http://schemas.microsoft.com/office/powerpoint/2010/main" val="2435959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30</a:t>
            </a:fld>
            <a:endParaRPr lang="zh-CN" altLang="en-US"/>
          </a:p>
        </p:txBody>
      </p:sp>
    </p:spTree>
    <p:extLst>
      <p:ext uri="{BB962C8B-B14F-4D97-AF65-F5344CB8AC3E}">
        <p14:creationId xmlns:p14="http://schemas.microsoft.com/office/powerpoint/2010/main" val="1452645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31</a:t>
            </a:fld>
            <a:endParaRPr lang="zh-CN" altLang="en-US"/>
          </a:p>
        </p:txBody>
      </p:sp>
    </p:spTree>
    <p:extLst>
      <p:ext uri="{BB962C8B-B14F-4D97-AF65-F5344CB8AC3E}">
        <p14:creationId xmlns:p14="http://schemas.microsoft.com/office/powerpoint/2010/main" val="2278816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32</a:t>
            </a:fld>
            <a:endParaRPr lang="zh-CN" altLang="en-US"/>
          </a:p>
        </p:txBody>
      </p:sp>
    </p:spTree>
    <p:extLst>
      <p:ext uri="{BB962C8B-B14F-4D97-AF65-F5344CB8AC3E}">
        <p14:creationId xmlns:p14="http://schemas.microsoft.com/office/powerpoint/2010/main" val="4268079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33</a:t>
            </a:fld>
            <a:endParaRPr lang="zh-CN" altLang="en-US"/>
          </a:p>
        </p:txBody>
      </p:sp>
    </p:spTree>
    <p:extLst>
      <p:ext uri="{BB962C8B-B14F-4D97-AF65-F5344CB8AC3E}">
        <p14:creationId xmlns:p14="http://schemas.microsoft.com/office/powerpoint/2010/main" val="3236984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34</a:t>
            </a:fld>
            <a:endParaRPr lang="zh-CN" altLang="en-US"/>
          </a:p>
        </p:txBody>
      </p:sp>
    </p:spTree>
    <p:extLst>
      <p:ext uri="{BB962C8B-B14F-4D97-AF65-F5344CB8AC3E}">
        <p14:creationId xmlns:p14="http://schemas.microsoft.com/office/powerpoint/2010/main" val="2031759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35</a:t>
            </a:fld>
            <a:endParaRPr lang="zh-CN" altLang="en-US"/>
          </a:p>
        </p:txBody>
      </p:sp>
    </p:spTree>
    <p:extLst>
      <p:ext uri="{BB962C8B-B14F-4D97-AF65-F5344CB8AC3E}">
        <p14:creationId xmlns:p14="http://schemas.microsoft.com/office/powerpoint/2010/main" val="2085179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36</a:t>
            </a:fld>
            <a:endParaRPr lang="zh-CN" altLang="en-US"/>
          </a:p>
        </p:txBody>
      </p:sp>
    </p:spTree>
    <p:extLst>
      <p:ext uri="{BB962C8B-B14F-4D97-AF65-F5344CB8AC3E}">
        <p14:creationId xmlns:p14="http://schemas.microsoft.com/office/powerpoint/2010/main" val="180008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smtClean="0">
                <a:latin typeface="+mn-ea"/>
              </a:rPr>
              <a:t>随着网络模型的不断改进，</a:t>
            </a:r>
            <a:r>
              <a:rPr lang="zh-CN" altLang="en-US" dirty="0" smtClean="0">
                <a:latin typeface="+mn-ea"/>
              </a:rPr>
              <a:t>网络</a:t>
            </a:r>
            <a:r>
              <a:rPr lang="zh-CN" altLang="zh-CN" dirty="0" smtClean="0">
                <a:latin typeface="+mn-ea"/>
              </a:rPr>
              <a:t>性能也在快速的提升，</a:t>
            </a:r>
            <a:r>
              <a:rPr lang="zh-CN" altLang="en-US" dirty="0" smtClean="0">
                <a:latin typeface="+mn-ea"/>
              </a:rPr>
              <a:t>下表是</a:t>
            </a:r>
            <a:r>
              <a:rPr lang="zh-CN" altLang="zh-CN" dirty="0" smtClean="0">
                <a:latin typeface="+mn-ea"/>
              </a:rPr>
              <a:t>对几种</a:t>
            </a:r>
            <a:r>
              <a:rPr lang="zh-CN" altLang="en-US" dirty="0" smtClean="0">
                <a:latin typeface="+mn-ea"/>
              </a:rPr>
              <a:t>经典分类</a:t>
            </a:r>
            <a:r>
              <a:rPr lang="zh-CN" altLang="zh-CN" dirty="0" smtClean="0">
                <a:latin typeface="+mn-ea"/>
              </a:rPr>
              <a:t>网络的对比分析</a:t>
            </a:r>
            <a:r>
              <a:rPr lang="zh-CN" altLang="en-US" dirty="0" smtClean="0">
                <a:latin typeface="+mn-ea"/>
              </a:rPr>
              <a:t>，可以看出网络的层数成递增趋势，</a:t>
            </a:r>
            <a:r>
              <a:rPr lang="zh-CN" altLang="zh-CN" dirty="0" smtClean="0">
                <a:latin typeface="+mn-ea"/>
              </a:rPr>
              <a:t>在</a:t>
            </a:r>
            <a:r>
              <a:rPr lang="en-US" altLang="zh-CN" dirty="0" smtClean="0">
                <a:latin typeface="+mn-ea"/>
              </a:rPr>
              <a:t>ImageNet</a:t>
            </a:r>
            <a:r>
              <a:rPr lang="zh-CN" altLang="zh-CN" dirty="0" smtClean="0">
                <a:latin typeface="+mn-ea"/>
              </a:rPr>
              <a:t>大赛中</a:t>
            </a:r>
            <a:r>
              <a:rPr lang="en-US" altLang="zh-CN" dirty="0" smtClean="0">
                <a:latin typeface="+mn-ea"/>
              </a:rPr>
              <a:t>top-5</a:t>
            </a:r>
            <a:r>
              <a:rPr lang="zh-CN" altLang="zh-CN" dirty="0" smtClean="0">
                <a:latin typeface="+mn-ea"/>
              </a:rPr>
              <a:t>错误率</a:t>
            </a:r>
            <a:r>
              <a:rPr lang="zh-CN" altLang="en-US" dirty="0" smtClean="0">
                <a:latin typeface="+mn-ea"/>
              </a:rPr>
              <a:t>也在不断的下降，而</a:t>
            </a:r>
            <a:r>
              <a:rPr lang="en-US" altLang="zh-CN" dirty="0" err="1" smtClean="0">
                <a:latin typeface="+mn-ea"/>
              </a:rPr>
              <a:t>ResNet</a:t>
            </a:r>
            <a:r>
              <a:rPr lang="zh-CN" altLang="en-US" dirty="0" smtClean="0">
                <a:latin typeface="+mn-ea"/>
              </a:rPr>
              <a:t>的</a:t>
            </a:r>
            <a:r>
              <a:rPr lang="en-US" altLang="zh-CN" dirty="0" smtClean="0">
                <a:latin typeface="+mn-ea"/>
              </a:rPr>
              <a:t>top-5</a:t>
            </a:r>
            <a:r>
              <a:rPr lang="zh-CN" altLang="en-US" dirty="0" smtClean="0">
                <a:latin typeface="+mn-ea"/>
              </a:rPr>
              <a:t>错误率已经低于人类识别的错误率。</a:t>
            </a: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37</a:t>
            </a:fld>
            <a:endParaRPr lang="zh-CN" altLang="en-US"/>
          </a:p>
        </p:txBody>
      </p:sp>
    </p:spTree>
    <p:extLst>
      <p:ext uri="{BB962C8B-B14F-4D97-AF65-F5344CB8AC3E}">
        <p14:creationId xmlns:p14="http://schemas.microsoft.com/office/powerpoint/2010/main" val="603549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网络模型优化对于性能的提高具有重要作用，其中</a:t>
            </a:r>
            <a:r>
              <a:rPr lang="en-US" altLang="zh-CN" sz="1200" dirty="0" smtClean="0">
                <a:solidFill>
                  <a:schemeClr val="bg1"/>
                </a:solidFill>
                <a:latin typeface="微软雅黑" panose="020B0503020204020204" pitchFamily="34" charset="-122"/>
                <a:ea typeface="微软雅黑" panose="020B0503020204020204" pitchFamily="34" charset="-122"/>
              </a:rPr>
              <a:t>Dropout</a:t>
            </a:r>
            <a:r>
              <a:rPr lang="zh-CN" altLang="en-US" sz="1200" dirty="0" smtClean="0">
                <a:solidFill>
                  <a:schemeClr val="bg2">
                    <a:lumMod val="25000"/>
                  </a:schemeClr>
                </a:solidFill>
                <a:latin typeface="微软雅黑" panose="020B0503020204020204" pitchFamily="34" charset="-122"/>
                <a:ea typeface="微软雅黑" panose="020B0503020204020204" pitchFamily="34" charset="-122"/>
              </a:rPr>
              <a:t>通过随机丢弃部分神经元，从而有效防止网络的过拟合现象。</a:t>
            </a:r>
            <a:endParaRPr lang="en-US" altLang="zh-CN" sz="1200" dirty="0" smtClean="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微软雅黑" panose="020B0503020204020204" pitchFamily="34" charset="-122"/>
                <a:ea typeface="微软雅黑" panose="020B0503020204020204" pitchFamily="34" charset="-122"/>
              </a:rPr>
              <a:t>批量归一化</a:t>
            </a:r>
            <a:r>
              <a:rPr lang="zh-CN" altLang="en-US" sz="1200" dirty="0" smtClean="0">
                <a:solidFill>
                  <a:schemeClr val="bg2">
                    <a:lumMod val="25000"/>
                  </a:schemeClr>
                </a:solidFill>
                <a:latin typeface="微软雅黑" panose="020B0503020204020204" pitchFamily="34" charset="-122"/>
                <a:ea typeface="微软雅黑" panose="020B0503020204020204" pitchFamily="34" charset="-122"/>
              </a:rPr>
              <a:t>有利于解决内部协变量转移的问题。</a:t>
            </a:r>
            <a:endParaRPr lang="en-US" altLang="zh-CN" sz="1200" dirty="0" smtClean="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2">
                    <a:lumMod val="25000"/>
                  </a:schemeClr>
                </a:solidFill>
                <a:latin typeface="微软雅黑" panose="020B0503020204020204" pitchFamily="34" charset="-122"/>
                <a:ea typeface="微软雅黑" panose="020B0503020204020204" pitchFamily="34" charset="-122"/>
              </a:rPr>
              <a:t>迁移学习使网络能够在其他预训练好的模型的基础上继续训练、优化网络，可以达到事半功倍的效果。本文主要采用了批量归一化和迁移学习方式。</a:t>
            </a:r>
            <a:endParaRPr lang="zh-CN" altLang="en-US" sz="1200" dirty="0" smtClean="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38</a:t>
            </a:fld>
            <a:endParaRPr lang="zh-CN" altLang="en-US"/>
          </a:p>
        </p:txBody>
      </p:sp>
    </p:spTree>
    <p:extLst>
      <p:ext uri="{BB962C8B-B14F-4D97-AF65-F5344CB8AC3E}">
        <p14:creationId xmlns:p14="http://schemas.microsoft.com/office/powerpoint/2010/main" val="1563917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在汽车保有量和驾驶员人数连年增长的行业大背景</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rPr>
              <a:t>下，因</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交通事故造成的死亡人数居高不下，</a:t>
            </a: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rPr>
              <a:t>而</a:t>
            </a:r>
            <a:r>
              <a:rPr lang="zh-CN" altLang="en-US" sz="2000" b="0" i="0" kern="1200" smtClean="0">
                <a:solidFill>
                  <a:schemeClr val="tx1"/>
                </a:solidFill>
                <a:effectLst/>
                <a:latin typeface="+mn-lt"/>
                <a:ea typeface="+mn-ea"/>
                <a:cs typeface="+mn-cs"/>
              </a:rPr>
              <a:t>据近年来统计</a:t>
            </a:r>
            <a:r>
              <a:rPr lang="zh-CN" altLang="en-US" sz="2000" b="0" i="0" kern="1200" dirty="0" smtClean="0">
                <a:solidFill>
                  <a:schemeClr val="tx1"/>
                </a:solidFill>
                <a:effectLst/>
                <a:latin typeface="+mn-lt"/>
                <a:ea typeface="+mn-ea"/>
                <a:cs typeface="+mn-cs"/>
              </a:rPr>
              <a:t>，在人</a:t>
            </a:r>
            <a:r>
              <a:rPr lang="en-US" altLang="zh-CN" sz="2000" b="0" i="0" kern="1200" dirty="0" smtClean="0">
                <a:solidFill>
                  <a:schemeClr val="tx1"/>
                </a:solidFill>
                <a:effectLst/>
                <a:latin typeface="+mn-lt"/>
                <a:ea typeface="+mn-ea"/>
                <a:cs typeface="+mn-cs"/>
              </a:rPr>
              <a:t>—</a:t>
            </a:r>
            <a:r>
              <a:rPr lang="zh-CN" altLang="en-US" sz="2000" b="0" i="0" kern="1200" dirty="0" smtClean="0">
                <a:solidFill>
                  <a:schemeClr val="tx1"/>
                </a:solidFill>
                <a:effectLst/>
                <a:latin typeface="+mn-lt"/>
                <a:ea typeface="+mn-ea"/>
                <a:cs typeface="+mn-cs"/>
              </a:rPr>
              <a:t>车</a:t>
            </a:r>
            <a:r>
              <a:rPr lang="en-US" altLang="zh-CN" sz="2000" b="0" i="0" kern="1200" dirty="0" smtClean="0">
                <a:solidFill>
                  <a:schemeClr val="tx1"/>
                </a:solidFill>
                <a:effectLst/>
                <a:latin typeface="+mn-lt"/>
                <a:ea typeface="+mn-ea"/>
                <a:cs typeface="+mn-cs"/>
              </a:rPr>
              <a:t>—</a:t>
            </a:r>
            <a:r>
              <a:rPr lang="zh-CN" altLang="en-US" sz="2000" b="0" i="0" kern="1200" dirty="0" smtClean="0">
                <a:solidFill>
                  <a:schemeClr val="tx1"/>
                </a:solidFill>
                <a:effectLst/>
                <a:latin typeface="+mn-lt"/>
                <a:ea typeface="+mn-ea"/>
                <a:cs typeface="+mn-cs"/>
              </a:rPr>
              <a:t>路</a:t>
            </a:r>
            <a:r>
              <a:rPr lang="en-US" altLang="zh-CN" sz="2000" b="0" i="0" kern="1200" dirty="0" smtClean="0">
                <a:solidFill>
                  <a:schemeClr val="tx1"/>
                </a:solidFill>
                <a:effectLst/>
                <a:latin typeface="+mn-lt"/>
                <a:ea typeface="+mn-ea"/>
                <a:cs typeface="+mn-cs"/>
              </a:rPr>
              <a:t>—</a:t>
            </a:r>
            <a:r>
              <a:rPr lang="zh-CN" altLang="en-US" sz="2000" b="0" i="0" kern="1200" dirty="0" smtClean="0">
                <a:solidFill>
                  <a:schemeClr val="tx1"/>
                </a:solidFill>
                <a:effectLst/>
                <a:latin typeface="+mn-lt"/>
                <a:ea typeface="+mn-ea"/>
                <a:cs typeface="+mn-cs"/>
              </a:rPr>
              <a:t>交通环境构成的体系中，人的因素是造成交通事故的主要原因。包括</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驾驶员疲劳驾驶、分心驾驶、遇事紧张、错误操作等主观原因。人们急需依托科技创新来缓解甚至解决目前存在的交通问题，自动驾驶汽车应运而生。</a:t>
            </a:r>
            <a:endParaRPr lang="zh-CN" altLang="en-US" sz="2000"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39</a:t>
            </a:fld>
            <a:endParaRPr lang="zh-CN" altLang="en-US"/>
          </a:p>
        </p:txBody>
      </p:sp>
    </p:spTree>
    <p:extLst>
      <p:ext uri="{BB962C8B-B14F-4D97-AF65-F5344CB8AC3E}">
        <p14:creationId xmlns:p14="http://schemas.microsoft.com/office/powerpoint/2010/main" val="2964977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自动</a:t>
            </a:r>
            <a:r>
              <a:rPr lang="zh-CN" altLang="en-US" sz="1200" kern="1200" dirty="0" smtClean="0">
                <a:solidFill>
                  <a:schemeClr val="tx1"/>
                </a:solidFill>
                <a:effectLst/>
                <a:latin typeface="+mn-lt"/>
                <a:ea typeface="+mn-ea"/>
                <a:cs typeface="+mn-cs"/>
              </a:rPr>
              <a:t>驾驶</a:t>
            </a:r>
            <a:r>
              <a:rPr lang="zh-CN" altLang="zh-CN" sz="1200" kern="1200" dirty="0" smtClean="0">
                <a:solidFill>
                  <a:schemeClr val="tx1"/>
                </a:solidFill>
                <a:effectLst/>
                <a:latin typeface="+mn-lt"/>
                <a:ea typeface="+mn-ea"/>
                <a:cs typeface="+mn-cs"/>
              </a:rPr>
              <a:t>技术框架，交通场景感知及理解</a:t>
            </a:r>
            <a:r>
              <a:rPr lang="zh-CN" altLang="en-US" sz="1200" kern="1200" dirty="0" smtClean="0">
                <a:solidFill>
                  <a:schemeClr val="tx1"/>
                </a:solidFill>
                <a:effectLst/>
                <a:latin typeface="+mn-lt"/>
                <a:ea typeface="+mn-ea"/>
                <a:cs typeface="+mn-cs"/>
              </a:rPr>
              <a:t>作为信息输入阶段，</a:t>
            </a:r>
            <a:r>
              <a:rPr lang="zh-CN" altLang="zh-CN" sz="1200" kern="1200" dirty="0" smtClean="0">
                <a:solidFill>
                  <a:schemeClr val="tx1"/>
                </a:solidFill>
                <a:effectLst/>
                <a:latin typeface="+mn-lt"/>
                <a:ea typeface="+mn-ea"/>
                <a:cs typeface="+mn-cs"/>
              </a:rPr>
              <a:t>对于智能车辆的障碍物检测、可通行性分析、路径规划等方面具有十分重要的意义。有资料显示，人类驾驶员所获取的道路环境信息</a:t>
            </a:r>
            <a:r>
              <a:rPr lang="en-US" altLang="zh-CN" sz="1200" kern="1200" dirty="0" smtClean="0">
                <a:solidFill>
                  <a:schemeClr val="tx1"/>
                </a:solidFill>
                <a:effectLst/>
                <a:latin typeface="+mn-lt"/>
                <a:ea typeface="+mn-ea"/>
                <a:cs typeface="+mn-cs"/>
              </a:rPr>
              <a:t>80%</a:t>
            </a:r>
            <a:r>
              <a:rPr lang="zh-CN" altLang="zh-CN" sz="1200" kern="1200" dirty="0" smtClean="0">
                <a:solidFill>
                  <a:schemeClr val="tx1"/>
                </a:solidFill>
                <a:effectLst/>
                <a:latin typeface="+mn-lt"/>
                <a:ea typeface="+mn-ea"/>
                <a:cs typeface="+mn-cs"/>
              </a:rPr>
              <a:t>来自于视觉，所以，研究基于视觉认知的道路交通场景理解技术，是真正意义上通过拟人智能实现车辆自动驾驶的关键。</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4</a:t>
            </a:fld>
            <a:endParaRPr lang="zh-CN" altLang="en-US"/>
          </a:p>
        </p:txBody>
      </p:sp>
    </p:spTree>
    <p:extLst>
      <p:ext uri="{BB962C8B-B14F-4D97-AF65-F5344CB8AC3E}">
        <p14:creationId xmlns:p14="http://schemas.microsoft.com/office/powerpoint/2010/main" val="2751367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40</a:t>
            </a:fld>
            <a:endParaRPr lang="zh-CN" altLang="en-US"/>
          </a:p>
        </p:txBody>
      </p:sp>
    </p:spTree>
    <p:extLst>
      <p:ext uri="{BB962C8B-B14F-4D97-AF65-F5344CB8AC3E}">
        <p14:creationId xmlns:p14="http://schemas.microsoft.com/office/powerpoint/2010/main" val="17965297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卷积操作可以看做一个滤波器依次在原特征图上进行内积运算并加偏置，以提取图像特征，训练的过程也是不断更新卷积核参数的过程。</a:t>
            </a:r>
            <a:endParaRPr lang="en-US" altLang="zh-CN" dirty="0" smtClean="0"/>
          </a:p>
          <a:p>
            <a:r>
              <a:rPr lang="zh-CN" altLang="en-US" dirty="0" smtClean="0"/>
              <a:t>池化操作又包括最大池化和均值池化两种方式，他们分别保留池化窗口中的最大值和平均值，可以减少图像尺寸，增加感受野。</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41</a:t>
            </a:fld>
            <a:endParaRPr lang="zh-CN" altLang="en-US"/>
          </a:p>
        </p:txBody>
      </p:sp>
    </p:spTree>
    <p:extLst>
      <p:ext uri="{BB962C8B-B14F-4D97-AF65-F5344CB8AC3E}">
        <p14:creationId xmlns:p14="http://schemas.microsoft.com/office/powerpoint/2010/main" val="200351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与卷积层的局部感受野不同，全连接层中的前后两层每个单元都相互连接，</a:t>
            </a:r>
            <a:r>
              <a:rPr lang="zh-CN" altLang="en-US" sz="1200" kern="1200" dirty="0" smtClean="0">
                <a:solidFill>
                  <a:schemeClr val="tx1"/>
                </a:solidFill>
                <a:effectLst/>
                <a:latin typeface="+mn-lt"/>
                <a:ea typeface="+mn-ea"/>
                <a:cs typeface="+mn-cs"/>
              </a:rPr>
              <a:t>作用是</a:t>
            </a:r>
            <a:r>
              <a:rPr lang="zh-CN" altLang="zh-CN" sz="1200" kern="1200" dirty="0" smtClean="0">
                <a:solidFill>
                  <a:schemeClr val="tx1"/>
                </a:solidFill>
                <a:effectLst/>
                <a:latin typeface="+mn-lt"/>
                <a:ea typeface="+mn-ea"/>
                <a:cs typeface="+mn-cs"/>
              </a:rPr>
              <a:t>卷积层所提取的特征映射到样本空间中</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卷积层往往只能进行线性拟合，为了增强网络的非线性表达能力以拟合复杂的特征，需要通过激活函数对网络进行非线性处理</a:t>
            </a:r>
            <a:r>
              <a:rPr lang="zh-CN" altLang="en-US" sz="1200" kern="1200" dirty="0" smtClean="0">
                <a:solidFill>
                  <a:schemeClr val="tx1"/>
                </a:solidFill>
                <a:effectLst/>
                <a:latin typeface="+mn-lt"/>
                <a:ea typeface="+mn-ea"/>
                <a:cs typeface="+mn-cs"/>
              </a:rPr>
              <a:t>，激活函数一般置于卷积层之后。</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常见的激活函数包含以上三种，本文中使用的是第三种</a:t>
            </a:r>
            <a:r>
              <a:rPr lang="en-US" altLang="zh-CN" sz="1200" kern="1200" dirty="0" err="1" smtClean="0">
                <a:solidFill>
                  <a:schemeClr val="tx1"/>
                </a:solidFill>
                <a:effectLst/>
                <a:latin typeface="+mn-lt"/>
                <a:ea typeface="+mn-ea"/>
                <a:cs typeface="+mn-cs"/>
              </a:rPr>
              <a:t>ReLU</a:t>
            </a:r>
            <a:r>
              <a:rPr lang="zh-CN" altLang="en-US" sz="1200" kern="1200" dirty="0" smtClean="0">
                <a:solidFill>
                  <a:schemeClr val="tx1"/>
                </a:solidFill>
                <a:effectLst/>
                <a:latin typeface="+mn-lt"/>
                <a:ea typeface="+mn-ea"/>
                <a:cs typeface="+mn-cs"/>
              </a:rPr>
              <a:t>激活函数。</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42</a:t>
            </a:fld>
            <a:endParaRPr lang="zh-CN" altLang="en-US"/>
          </a:p>
        </p:txBody>
      </p:sp>
    </p:spTree>
    <p:extLst>
      <p:ext uri="{BB962C8B-B14F-4D97-AF65-F5344CB8AC3E}">
        <p14:creationId xmlns:p14="http://schemas.microsoft.com/office/powerpoint/2010/main" val="714333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43</a:t>
            </a:fld>
            <a:endParaRPr lang="zh-CN" altLang="en-US"/>
          </a:p>
        </p:txBody>
      </p:sp>
    </p:spTree>
    <p:extLst>
      <p:ext uri="{BB962C8B-B14F-4D97-AF65-F5344CB8AC3E}">
        <p14:creationId xmlns:p14="http://schemas.microsoft.com/office/powerpoint/2010/main" val="1727054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44</a:t>
            </a:fld>
            <a:endParaRPr lang="zh-CN" altLang="en-US"/>
          </a:p>
        </p:txBody>
      </p:sp>
    </p:spTree>
    <p:extLst>
      <p:ext uri="{BB962C8B-B14F-4D97-AF65-F5344CB8AC3E}">
        <p14:creationId xmlns:p14="http://schemas.microsoft.com/office/powerpoint/2010/main" val="219578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sym typeface="+mn-ea"/>
              </a:rPr>
              <a:t>基于视觉的交通场景环境理解方法主要包括以下四种。其中，交通场景的语义分割，能够实现像素级的分类目标，具有更高细粒度的边缘轮廓信息，更符合智能车辆道路环境信息感知需求。</a:t>
            </a:r>
            <a:endParaRPr lang="en-US" altLang="zh-CN" dirty="0" smtClean="0">
              <a:latin typeface="+mn-ea"/>
              <a:sym typeface="+mn-ea"/>
            </a:endParaRPr>
          </a:p>
          <a:p>
            <a:r>
              <a:rPr lang="zh-CN" altLang="en-US" dirty="0" smtClean="0"/>
              <a:t>所以本文通过研究交通场景的语义分割来实现对道路环境的理解。</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5</a:t>
            </a:fld>
            <a:endParaRPr lang="zh-CN" altLang="en-US"/>
          </a:p>
        </p:txBody>
      </p:sp>
    </p:spTree>
    <p:extLst>
      <p:ext uri="{BB962C8B-B14F-4D97-AF65-F5344CB8AC3E}">
        <p14:creationId xmlns:p14="http://schemas.microsoft.com/office/powerpoint/2010/main" val="4014523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sym typeface="+mn-ea"/>
              </a:rPr>
              <a:t>基于视觉的交通场景环境理解方法主要包括以下四种。其中，交通场景的语义分割，能够实现像素级的分类目标，具有更高细粒度的边缘轮廓信息，更符合智能车辆道路环境信息感知需求。</a:t>
            </a:r>
            <a:endParaRPr lang="en-US" altLang="zh-CN" dirty="0" smtClean="0">
              <a:latin typeface="+mn-ea"/>
              <a:sym typeface="+mn-ea"/>
            </a:endParaRPr>
          </a:p>
          <a:p>
            <a:r>
              <a:rPr lang="zh-CN" altLang="en-US" dirty="0" smtClean="0"/>
              <a:t>所以本文通过研究交通场景的语义分割来实现对道路环境的理解。</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6</a:t>
            </a:fld>
            <a:endParaRPr lang="zh-CN" altLang="en-US"/>
          </a:p>
        </p:txBody>
      </p:sp>
    </p:spTree>
    <p:extLst>
      <p:ext uri="{BB962C8B-B14F-4D97-AF65-F5344CB8AC3E}">
        <p14:creationId xmlns:p14="http://schemas.microsoft.com/office/powerpoint/2010/main" val="21644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7</a:t>
            </a:fld>
            <a:endParaRPr lang="zh-CN" altLang="en-US"/>
          </a:p>
        </p:txBody>
      </p:sp>
    </p:spTree>
    <p:extLst>
      <p:ext uri="{BB962C8B-B14F-4D97-AF65-F5344CB8AC3E}">
        <p14:creationId xmlns:p14="http://schemas.microsoft.com/office/powerpoint/2010/main" val="231502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本文选用的数据集为</a:t>
            </a:r>
            <a:r>
              <a:rPr lang="en-US" altLang="zh-CN" dirty="0" smtClean="0"/>
              <a:t>Cityscapes</a:t>
            </a:r>
            <a:r>
              <a:rPr lang="zh-CN" altLang="en-US" dirty="0" smtClean="0"/>
              <a:t>，相对于其他数据集，其图像丰富度更高，注释图像的数量更多，共包含</a:t>
            </a:r>
            <a:r>
              <a:rPr lang="en-US" altLang="zh-CN" dirty="0" smtClean="0"/>
              <a:t>5000</a:t>
            </a:r>
            <a:r>
              <a:rPr lang="zh-CN" altLang="en-US" dirty="0" smtClean="0"/>
              <a:t>张精细注释的图像，分为训练集、验证集和测试集，且包含由双目立体相机获取的视差图。在训练过程中本文将交通场景按照该数据集分类标准分成</a:t>
            </a:r>
            <a:r>
              <a:rPr lang="en-US" altLang="zh-CN" dirty="0" smtClean="0"/>
              <a:t>19</a:t>
            </a:r>
            <a:r>
              <a:rPr lang="zh-CN" altLang="en-US" dirty="0" smtClean="0"/>
              <a:t>类，具体如表。</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8</a:t>
            </a:fld>
            <a:endParaRPr lang="zh-CN" altLang="en-US"/>
          </a:p>
        </p:txBody>
      </p:sp>
    </p:spTree>
    <p:extLst>
      <p:ext uri="{BB962C8B-B14F-4D97-AF65-F5344CB8AC3E}">
        <p14:creationId xmlns:p14="http://schemas.microsoft.com/office/powerpoint/2010/main" val="891842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为进一步丰富深度信息，通过一系列处理将视差图扩展为视差、高度、角度图。首先对视差图进行边缘平滑以</a:t>
            </a:r>
            <a:r>
              <a:rPr lang="zh-CN" altLang="zh-CN" sz="1200" kern="1200" dirty="0" smtClean="0">
                <a:solidFill>
                  <a:schemeClr val="tx1"/>
                </a:solidFill>
                <a:effectLst/>
                <a:latin typeface="+mn-lt"/>
                <a:ea typeface="+mn-ea"/>
                <a:cs typeface="+mn-cs"/>
              </a:rPr>
              <a:t>获得平滑的视差信息</a:t>
            </a:r>
            <a:r>
              <a:rPr lang="zh-CN" altLang="en-US" sz="1200" kern="1200" dirty="0" smtClean="0">
                <a:solidFill>
                  <a:schemeClr val="tx1"/>
                </a:solidFill>
                <a:effectLst/>
                <a:latin typeface="+mn-lt"/>
                <a:ea typeface="+mn-ea"/>
                <a:cs typeface="+mn-cs"/>
              </a:rPr>
              <a:t>图。</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9</a:t>
            </a:fld>
            <a:endParaRPr lang="zh-CN" altLang="en-US"/>
          </a:p>
        </p:txBody>
      </p:sp>
    </p:spTree>
    <p:extLst>
      <p:ext uri="{BB962C8B-B14F-4D97-AF65-F5344CB8AC3E}">
        <p14:creationId xmlns:p14="http://schemas.microsoft.com/office/powerpoint/2010/main" val="144639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1B39401-49A5-4516-A68F-54744A6B47CE}" type="datetimeFigureOut">
              <a:rPr lang="zh-CN" altLang="en-US" smtClean="0"/>
              <a:t>2019/6/10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43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B39401-49A5-4516-A68F-54744A6B47CE}" type="datetimeFigureOut">
              <a:rPr lang="zh-CN" altLang="en-US" smtClean="0"/>
              <a:t>2019/6/10</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9A888-F0A6-497F-A203-744BF10280CF}" type="slidenum">
              <a:rPr lang="zh-CN" altLang="en-US" smtClean="0"/>
              <a:t>‹#›</a:t>
            </a:fld>
            <a:endParaRPr lang="zh-CN" altLang="en-US"/>
          </a:p>
        </p:txBody>
      </p:sp>
      <p:sp>
        <p:nvSpPr>
          <p:cNvPr id="7" name="矩形 6"/>
          <p:cNvSpPr/>
          <p:nvPr userDrawn="1"/>
        </p:nvSpPr>
        <p:spPr>
          <a:xfrm>
            <a:off x="0" y="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p:cNvSpPr/>
          <p:nvPr userDrawn="1"/>
        </p:nvSpPr>
        <p:spPr>
          <a:xfrm>
            <a:off x="2" y="6445605"/>
            <a:ext cx="12191999" cy="4190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1" y="6445605"/>
            <a:ext cx="1062447" cy="4190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1.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1.wmf"/><Relationship Id="rId10" Type="http://schemas.openxmlformats.org/officeDocument/2006/relationships/image" Target="../media/image14.png"/><Relationship Id="rId4" Type="http://schemas.openxmlformats.org/officeDocument/2006/relationships/oleObject" Target="../embeddings/oleObject1.bin"/><Relationship Id="rId9" Type="http://schemas.openxmlformats.org/officeDocument/2006/relationships/image" Target="../media/image13.wmf"/></Relationships>
</file>

<file path=ppt/slides/_rels/slide12.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notesSlide" Target="../notesSlides/notesSlide12.xml"/><Relationship Id="rId7" Type="http://schemas.openxmlformats.org/officeDocument/2006/relationships/package" Target="../embeddings/Microsoft_Visio___3.vsd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package" Target="../embeddings/Microsoft_Visio___2.vsdx"/><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emf"/><Relationship Id="rId4" Type="http://schemas.openxmlformats.org/officeDocument/2006/relationships/package" Target="../embeddings/Microsoft_Visio___4.vsdx"/></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9.emf"/><Relationship Id="rId4" Type="http://schemas.openxmlformats.org/officeDocument/2006/relationships/package" Target="../embeddings/Microsoft_Visio___5.vsdx"/></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5.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5.bin"/><Relationship Id="rId11" Type="http://schemas.openxmlformats.org/officeDocument/2006/relationships/image" Target="../media/image23.emf"/><Relationship Id="rId5" Type="http://schemas.openxmlformats.org/officeDocument/2006/relationships/image" Target="../media/image20.wmf"/><Relationship Id="rId10" Type="http://schemas.openxmlformats.org/officeDocument/2006/relationships/package" Target="../embeddings/Microsoft_Visio___6.vsdx"/><Relationship Id="rId4" Type="http://schemas.openxmlformats.org/officeDocument/2006/relationships/oleObject" Target="../embeddings/oleObject4.bin"/><Relationship Id="rId9" Type="http://schemas.openxmlformats.org/officeDocument/2006/relationships/image" Target="../media/image22.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4.emf"/><Relationship Id="rId4" Type="http://schemas.openxmlformats.org/officeDocument/2006/relationships/package" Target="../embeddings/Microsoft_Word___7.docx"/></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5.emf"/><Relationship Id="rId4" Type="http://schemas.openxmlformats.org/officeDocument/2006/relationships/package" Target="../embeddings/Microsoft_Word___8.docx"/></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5.emf"/><Relationship Id="rId4" Type="http://schemas.openxmlformats.org/officeDocument/2006/relationships/package" Target="../embeddings/Microsoft_Word___9.docx"/></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5.emf"/><Relationship Id="rId4" Type="http://schemas.openxmlformats.org/officeDocument/2006/relationships/package" Target="../embeddings/Microsoft_Word___10.doc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6.emf"/><Relationship Id="rId5" Type="http://schemas.openxmlformats.org/officeDocument/2006/relationships/package" Target="../embeddings/Microsoft_Visio___11.vsdx"/><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2.emf"/><Relationship Id="rId4" Type="http://schemas.openxmlformats.org/officeDocument/2006/relationships/package" Target="../embeddings/Microsoft_Visio___12.vsdx"/></Relationships>
</file>

<file path=ppt/slides/_rels/slide26.xml.rels><?xml version="1.0" encoding="UTF-8" standalone="yes"?>
<Relationships xmlns="http://schemas.openxmlformats.org/package/2006/relationships"><Relationship Id="rId8" Type="http://schemas.openxmlformats.org/officeDocument/2006/relationships/package" Target="../embeddings/Microsoft_Visio___15.vsdx"/><Relationship Id="rId3" Type="http://schemas.openxmlformats.org/officeDocument/2006/relationships/notesSlide" Target="../notesSlides/notesSlide26.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package" Target="../embeddings/Microsoft_Visio___14.vsdx"/><Relationship Id="rId5" Type="http://schemas.openxmlformats.org/officeDocument/2006/relationships/image" Target="../media/image33.emf"/><Relationship Id="rId4" Type="http://schemas.openxmlformats.org/officeDocument/2006/relationships/package" Target="../embeddings/Microsoft_Word___13.docx"/><Relationship Id="rId9" Type="http://schemas.openxmlformats.org/officeDocument/2006/relationships/image" Target="../media/image35.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package" Target="../embeddings/Microsoft_Visio___17.vsdx"/><Relationship Id="rId5" Type="http://schemas.openxmlformats.org/officeDocument/2006/relationships/image" Target="../media/image36.emf"/><Relationship Id="rId4" Type="http://schemas.openxmlformats.org/officeDocument/2006/relationships/package" Target="../embeddings/Microsoft_Visio___16.vsdx"/></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package" Target="../embeddings/Microsoft_Word___18.docx"/></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package" Target="../embeddings/Microsoft_Visio___1.vsdx"/><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7.emf"/><Relationship Id="rId4" Type="http://schemas.openxmlformats.org/officeDocument/2006/relationships/package" Target="../embeddings/Microsoft_Visio___20.vsdx"/></Relationships>
</file>

<file path=ppt/slides/_rels/slide41.xml.rels><?xml version="1.0" encoding="UTF-8" standalone="yes"?>
<Relationships xmlns="http://schemas.openxmlformats.org/package/2006/relationships"><Relationship Id="rId8" Type="http://schemas.openxmlformats.org/officeDocument/2006/relationships/package" Target="../embeddings/Microsoft_Visio___23.vsdx"/><Relationship Id="rId3" Type="http://schemas.openxmlformats.org/officeDocument/2006/relationships/notesSlide" Target="../notesSlides/notesSlide41.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package" Target="../embeddings/Microsoft_Visio___22.vsdx"/><Relationship Id="rId5" Type="http://schemas.openxmlformats.org/officeDocument/2006/relationships/image" Target="../media/image47.emf"/><Relationship Id="rId4" Type="http://schemas.openxmlformats.org/officeDocument/2006/relationships/package" Target="../embeddings/Microsoft_Visio___21.vsdx"/><Relationship Id="rId9" Type="http://schemas.openxmlformats.org/officeDocument/2006/relationships/image" Target="../media/image49.emf"/></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42.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package" Target="../embeddings/Microsoft_Visio___25.vsdx"/><Relationship Id="rId5" Type="http://schemas.openxmlformats.org/officeDocument/2006/relationships/image" Target="../media/image47.emf"/><Relationship Id="rId4" Type="http://schemas.openxmlformats.org/officeDocument/2006/relationships/package" Target="../embeddings/Microsoft_Visio___24.vsdx"/></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54.emf"/><Relationship Id="rId4" Type="http://schemas.openxmlformats.org/officeDocument/2006/relationships/package" Target="../embeddings/Microsoft_Visio___26.vsdx"/></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0" y="2120896"/>
            <a:ext cx="12192000" cy="1447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4" name="TextBox 13"/>
          <p:cNvSpPr txBox="1"/>
          <p:nvPr/>
        </p:nvSpPr>
        <p:spPr>
          <a:xfrm>
            <a:off x="1602049" y="883101"/>
            <a:ext cx="3702385" cy="861774"/>
          </a:xfrm>
          <a:prstGeom prst="rect">
            <a:avLst/>
          </a:prstGeom>
          <a:noFill/>
        </p:spPr>
        <p:txBody>
          <a:bodyPr wrap="square">
            <a:spAutoFit/>
          </a:bodyPr>
          <a:lstStyle/>
          <a:p>
            <a:pPr>
              <a:defRPr/>
            </a:pPr>
            <a:r>
              <a:rPr lang="zh-CN" altLang="en-US" sz="2400" b="1" spc="200" dirty="0">
                <a:solidFill>
                  <a:prstClr val="black">
                    <a:lumMod val="75000"/>
                    <a:lumOff val="25000"/>
                  </a:prstClr>
                </a:solidFill>
                <a:latin typeface="微软雅黑" panose="020B0503020204020204" pitchFamily="34" charset="-122"/>
                <a:ea typeface="微软雅黑" panose="020B0503020204020204" pitchFamily="34" charset="-122"/>
              </a:rPr>
              <a:t> </a:t>
            </a:r>
            <a:r>
              <a:rPr lang="zh-CN" altLang="en-US" sz="3200" b="1" spc="200" dirty="0">
                <a:solidFill>
                  <a:schemeClr val="accent1">
                    <a:lumMod val="50000"/>
                  </a:schemeClr>
                </a:solidFill>
                <a:latin typeface="华文行楷" panose="02010800040101010101" pitchFamily="2" charset="-122"/>
                <a:ea typeface="华文行楷" panose="02010800040101010101" pitchFamily="2" charset="-122"/>
              </a:rPr>
              <a:t>大连理工大学</a:t>
            </a:r>
            <a:endParaRPr lang="en-US" altLang="zh-CN" sz="3200" b="1" spc="200" dirty="0">
              <a:solidFill>
                <a:schemeClr val="accent1">
                  <a:lumMod val="50000"/>
                </a:schemeClr>
              </a:solidFill>
              <a:latin typeface="华文行楷" panose="02010800040101010101" pitchFamily="2" charset="-122"/>
              <a:ea typeface="华文行楷" panose="02010800040101010101" pitchFamily="2" charset="-122"/>
            </a:endParaRPr>
          </a:p>
          <a:p>
            <a:pPr>
              <a:defRPr/>
            </a:pPr>
            <a:r>
              <a:rPr lang="en-US" altLang="zh-CN" b="1" spc="-51" dirty="0">
                <a:solidFill>
                  <a:schemeClr val="accent1">
                    <a:lumMod val="50000"/>
                  </a:schemeClr>
                </a:solidFill>
                <a:latin typeface="Times New Roman" panose="02020603050405020304" pitchFamily="18" charset="0"/>
                <a:cs typeface="Times New Roman" panose="02020603050405020304" pitchFamily="18" charset="0"/>
              </a:rPr>
              <a:t>Dalian University of Technology</a:t>
            </a:r>
            <a:endParaRPr lang="zh-CN" altLang="en-US" b="1" spc="-5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9" name="流程图: 手动输入 18"/>
          <p:cNvSpPr/>
          <p:nvPr/>
        </p:nvSpPr>
        <p:spPr>
          <a:xfrm rot="5400000">
            <a:off x="3884295" y="-309251"/>
            <a:ext cx="609603" cy="83781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0 h 10791"/>
              <a:gd name="connsiteX1-3" fmla="*/ 10000 w 10000"/>
              <a:gd name="connsiteY1-4" fmla="*/ 791 h 10791"/>
              <a:gd name="connsiteX2-5" fmla="*/ 10000 w 10000"/>
              <a:gd name="connsiteY2-6" fmla="*/ 10791 h 10791"/>
              <a:gd name="connsiteX3-7" fmla="*/ 0 w 10000"/>
              <a:gd name="connsiteY3-8" fmla="*/ 10791 h 10791"/>
              <a:gd name="connsiteX4-9" fmla="*/ 0 w 10000"/>
              <a:gd name="connsiteY4-10" fmla="*/ 0 h 10791"/>
              <a:gd name="connsiteX0-11" fmla="*/ 0 w 10000"/>
              <a:gd name="connsiteY0-12" fmla="*/ 0 h 10791"/>
              <a:gd name="connsiteX1-13" fmla="*/ 10000 w 10000"/>
              <a:gd name="connsiteY1-14" fmla="*/ 325 h 10791"/>
              <a:gd name="connsiteX2-15" fmla="*/ 10000 w 10000"/>
              <a:gd name="connsiteY2-16" fmla="*/ 10791 h 10791"/>
              <a:gd name="connsiteX3-17" fmla="*/ 0 w 10000"/>
              <a:gd name="connsiteY3-18" fmla="*/ 10791 h 10791"/>
              <a:gd name="connsiteX4-19" fmla="*/ 0 w 10000"/>
              <a:gd name="connsiteY4-20" fmla="*/ 0 h 10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91">
                <a:moveTo>
                  <a:pt x="0" y="0"/>
                </a:moveTo>
                <a:lnTo>
                  <a:pt x="10000" y="325"/>
                </a:lnTo>
                <a:lnTo>
                  <a:pt x="10000" y="10791"/>
                </a:lnTo>
                <a:lnTo>
                  <a:pt x="0" y="10791"/>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流程图: 手动输入 21"/>
          <p:cNvSpPr/>
          <p:nvPr/>
        </p:nvSpPr>
        <p:spPr>
          <a:xfrm rot="16200000" flipH="1">
            <a:off x="9870954" y="1863601"/>
            <a:ext cx="609847" cy="40322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TextBox 22"/>
          <p:cNvSpPr txBox="1"/>
          <p:nvPr/>
        </p:nvSpPr>
        <p:spPr>
          <a:xfrm>
            <a:off x="142275" y="2439014"/>
            <a:ext cx="10649070" cy="830997"/>
          </a:xfrm>
          <a:prstGeom prst="rect">
            <a:avLst/>
          </a:prstGeom>
          <a:noFill/>
        </p:spPr>
        <p:txBody>
          <a:bodyPr wrap="none">
            <a:spAutoFit/>
          </a:bodyPr>
          <a:lstStyle/>
          <a:p>
            <a:pPr algn="ctr">
              <a:defRPr/>
            </a:pPr>
            <a:r>
              <a:rPr lang="zh-CN" altLang="en-US" sz="4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基于深度信息</a:t>
            </a:r>
            <a:r>
              <a:rPr lang="zh-CN" altLang="en-US" sz="48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的交通场景</a:t>
            </a:r>
            <a:r>
              <a:rPr lang="zh-CN" altLang="en-US" sz="48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理解方法研究</a:t>
            </a:r>
            <a:endParaRPr lang="zh-CN" altLang="en-US" sz="4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TextBox 23"/>
          <p:cNvSpPr txBox="1"/>
          <p:nvPr/>
        </p:nvSpPr>
        <p:spPr>
          <a:xfrm>
            <a:off x="1664367" y="3634010"/>
            <a:ext cx="4410182" cy="461665"/>
          </a:xfrm>
          <a:prstGeom prst="rect">
            <a:avLst/>
          </a:prstGeom>
          <a:noFill/>
        </p:spPr>
        <p:txBody>
          <a:bodyPr wrap="none">
            <a:spAutoFit/>
          </a:bodyPr>
          <a:lstStyle/>
          <a:p>
            <a:pPr algn="ctr">
              <a:defRPr/>
            </a:pPr>
            <a:r>
              <a:rPr lang="zh-CN" altLang="en-US" sz="2400" dirty="0">
                <a:solidFill>
                  <a:schemeClr val="bg1"/>
                </a:solidFill>
                <a:latin typeface="微软雅黑" panose="020B0503020204020204" pitchFamily="34" charset="-122"/>
                <a:ea typeface="微软雅黑" panose="020B0503020204020204" pitchFamily="34" charset="-122"/>
              </a:rPr>
              <a:t>车辆工程专业        汽硕</a:t>
            </a:r>
            <a:r>
              <a:rPr lang="en-US" altLang="zh-CN" sz="2400" dirty="0">
                <a:solidFill>
                  <a:schemeClr val="bg1"/>
                </a:solidFill>
                <a:latin typeface="微软雅黑" panose="020B0503020204020204" pitchFamily="34" charset="-122"/>
                <a:ea typeface="微软雅黑" panose="020B0503020204020204" pitchFamily="34" charset="-122"/>
              </a:rPr>
              <a:t>1601</a:t>
            </a:r>
            <a:r>
              <a:rPr lang="zh-CN" altLang="en-US" sz="2400" dirty="0">
                <a:solidFill>
                  <a:schemeClr val="bg1"/>
                </a:solidFill>
                <a:latin typeface="微软雅黑" panose="020B0503020204020204" pitchFamily="34" charset="-122"/>
                <a:ea typeface="微软雅黑" panose="020B0503020204020204" pitchFamily="34" charset="-122"/>
              </a:rPr>
              <a:t>班</a:t>
            </a:r>
          </a:p>
        </p:txBody>
      </p:sp>
      <p:cxnSp>
        <p:nvCxnSpPr>
          <p:cNvPr id="26" name="直接连接符 25"/>
          <p:cNvCxnSpPr/>
          <p:nvPr/>
        </p:nvCxnSpPr>
        <p:spPr>
          <a:xfrm>
            <a:off x="666005" y="2409529"/>
            <a:ext cx="9211420" cy="29485"/>
          </a:xfrm>
          <a:prstGeom prst="line">
            <a:avLst/>
          </a:prstGeom>
          <a:noFill/>
          <a:ln w="9525" cap="flat" cmpd="sng" algn="ctr">
            <a:solidFill>
              <a:sysClr val="window" lastClr="FFFFFF"/>
            </a:solidFill>
            <a:prstDash val="solid"/>
          </a:ln>
          <a:effectLst/>
        </p:spPr>
      </p:cxnSp>
      <p:cxnSp>
        <p:nvCxnSpPr>
          <p:cNvPr id="27" name="直接连接符 26"/>
          <p:cNvCxnSpPr/>
          <p:nvPr/>
        </p:nvCxnSpPr>
        <p:spPr>
          <a:xfrm>
            <a:off x="615601" y="3256797"/>
            <a:ext cx="9214199" cy="13214"/>
          </a:xfrm>
          <a:prstGeom prst="line">
            <a:avLst/>
          </a:prstGeom>
          <a:noFill/>
          <a:ln w="9525" cap="flat" cmpd="sng" algn="ctr">
            <a:solidFill>
              <a:sysClr val="window" lastClr="FFFFFF"/>
            </a:solidFill>
            <a:prstDash val="solid"/>
          </a:ln>
          <a:effectLst/>
        </p:spPr>
      </p:cxnSp>
      <p:grpSp>
        <p:nvGrpSpPr>
          <p:cNvPr id="30" name="组合 29"/>
          <p:cNvGrpSpPr/>
          <p:nvPr/>
        </p:nvGrpSpPr>
        <p:grpSpPr>
          <a:xfrm>
            <a:off x="7015362" y="5706449"/>
            <a:ext cx="4214565" cy="369333"/>
            <a:chOff x="2446032" y="4729712"/>
            <a:chExt cx="4214565" cy="369331"/>
          </a:xfrm>
        </p:grpSpPr>
        <p:sp>
          <p:nvSpPr>
            <p:cNvPr id="31" name="TextBox 30"/>
            <p:cNvSpPr txBox="1"/>
            <p:nvPr/>
          </p:nvSpPr>
          <p:spPr bwMode="auto">
            <a:xfrm>
              <a:off x="3552391" y="4729712"/>
              <a:ext cx="877163" cy="369331"/>
            </a:xfrm>
            <a:prstGeom prst="rect">
              <a:avLst/>
            </a:prstGeom>
            <a:noFill/>
          </p:spPr>
          <p:txBody>
            <a:bodyPr wrap="none">
              <a:spAutoFit/>
            </a:bodyPr>
            <a:lstStyle/>
            <a:p>
              <a:pPr>
                <a:defRPr/>
              </a:pPr>
              <a:r>
                <a:rPr lang="zh-CN" altLang="en-US" b="1" dirty="0">
                  <a:solidFill>
                    <a:prstClr val="black">
                      <a:lumMod val="50000"/>
                      <a:lumOff val="50000"/>
                    </a:prstClr>
                  </a:solidFill>
                  <a:latin typeface="微软雅黑" panose="020B0503020204020204" pitchFamily="34" charset="-122"/>
                  <a:ea typeface="微软雅黑" panose="020B0503020204020204" pitchFamily="34" charset="-122"/>
                </a:rPr>
                <a:t>郑伟娜</a:t>
              </a:r>
            </a:p>
          </p:txBody>
        </p:sp>
        <p:sp>
          <p:nvSpPr>
            <p:cNvPr id="32" name="TextBox 31"/>
            <p:cNvSpPr txBox="1"/>
            <p:nvPr/>
          </p:nvSpPr>
          <p:spPr bwMode="auto">
            <a:xfrm>
              <a:off x="2446032" y="4729712"/>
              <a:ext cx="1107996" cy="369331"/>
            </a:xfrm>
            <a:prstGeom prst="rect">
              <a:avLst/>
            </a:prstGeom>
            <a:noFill/>
          </p:spPr>
          <p:txBody>
            <a:bodyPr wrap="none">
              <a:spAutoFit/>
            </a:bodyPr>
            <a:lstStyle/>
            <a:p>
              <a:pPr>
                <a:defRPr/>
              </a:pPr>
              <a:r>
                <a:rPr lang="zh-CN" altLang="en-US" b="1" dirty="0">
                  <a:solidFill>
                    <a:srgbClr val="1F497D"/>
                  </a:solidFill>
                  <a:latin typeface="微软雅黑" panose="020B0503020204020204" pitchFamily="34" charset="-122"/>
                  <a:ea typeface="微软雅黑" panose="020B0503020204020204" pitchFamily="34" charset="-122"/>
                </a:rPr>
                <a:t>答辩人：</a:t>
              </a:r>
            </a:p>
          </p:txBody>
        </p:sp>
        <p:sp>
          <p:nvSpPr>
            <p:cNvPr id="33" name="TextBox 32"/>
            <p:cNvSpPr txBox="1"/>
            <p:nvPr/>
          </p:nvSpPr>
          <p:spPr bwMode="auto">
            <a:xfrm>
              <a:off x="5783434" y="4729712"/>
              <a:ext cx="877163" cy="369331"/>
            </a:xfrm>
            <a:prstGeom prst="rect">
              <a:avLst/>
            </a:prstGeom>
            <a:noFill/>
          </p:spPr>
          <p:txBody>
            <a:bodyPr wrap="none">
              <a:spAutoFit/>
            </a:bodyPr>
            <a:lstStyle/>
            <a:p>
              <a:pPr>
                <a:defRPr/>
              </a:pPr>
              <a:r>
                <a:rPr lang="zh-CN" altLang="en-US" b="1" dirty="0">
                  <a:solidFill>
                    <a:prstClr val="black">
                      <a:lumMod val="50000"/>
                      <a:lumOff val="50000"/>
                    </a:prstClr>
                  </a:solidFill>
                  <a:latin typeface="微软雅黑" panose="020B0503020204020204" pitchFamily="34" charset="-122"/>
                  <a:ea typeface="微软雅黑" panose="020B0503020204020204" pitchFamily="34" charset="-122"/>
                </a:rPr>
                <a:t>李琳辉</a:t>
              </a:r>
            </a:p>
          </p:txBody>
        </p:sp>
        <p:sp>
          <p:nvSpPr>
            <p:cNvPr id="34" name="TextBox 33"/>
            <p:cNvSpPr txBox="1"/>
            <p:nvPr/>
          </p:nvSpPr>
          <p:spPr bwMode="auto">
            <a:xfrm>
              <a:off x="4970754" y="4729712"/>
              <a:ext cx="877163" cy="369331"/>
            </a:xfrm>
            <a:prstGeom prst="rect">
              <a:avLst/>
            </a:prstGeom>
            <a:noFill/>
          </p:spPr>
          <p:txBody>
            <a:bodyPr wrap="none">
              <a:spAutoFit/>
            </a:bodyPr>
            <a:lstStyle/>
            <a:p>
              <a:pPr>
                <a:defRPr/>
              </a:pPr>
              <a:r>
                <a:rPr lang="zh-CN" altLang="en-US" b="1" dirty="0">
                  <a:solidFill>
                    <a:srgbClr val="1F497D"/>
                  </a:solidFill>
                  <a:latin typeface="微软雅黑" panose="020B0503020204020204" pitchFamily="34" charset="-122"/>
                  <a:ea typeface="微软雅黑" panose="020B0503020204020204" pitchFamily="34" charset="-122"/>
                </a:rPr>
                <a:t>导师：</a:t>
              </a:r>
            </a:p>
          </p:txBody>
        </p:sp>
      </p:grpSp>
      <p:pic>
        <p:nvPicPr>
          <p:cNvPr id="2" name="图片 1"/>
          <p:cNvPicPr>
            <a:picLocks noChangeAspect="1"/>
          </p:cNvPicPr>
          <p:nvPr/>
        </p:nvPicPr>
        <p:blipFill>
          <a:blip r:embed="rId3"/>
          <a:stretch>
            <a:fillRect/>
          </a:stretch>
        </p:blipFill>
        <p:spPr>
          <a:xfrm>
            <a:off x="83129" y="576511"/>
            <a:ext cx="1413308" cy="1413308"/>
          </a:xfrm>
          <a:prstGeom prst="ellipse">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2000" advTm="9900"/>
    </mc:Choice>
    <mc:Fallback>
      <p:transition spd="slow" advTm="9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00"/>
                                        <p:tgtEl>
                                          <p:spTgt spid="14"/>
                                        </p:tgtEl>
                                      </p:cBhvr>
                                    </p:animEffect>
                                  </p:childTnLst>
                                </p:cTn>
                              </p:par>
                            </p:childTnLst>
                          </p:cTn>
                        </p:par>
                        <p:par>
                          <p:cTn id="8" fill="hold">
                            <p:stCondLst>
                              <p:cond delay="6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0-#ppt_w/2"/>
                                          </p:val>
                                        </p:tav>
                                        <p:tav tm="100000">
                                          <p:val>
                                            <p:strVal val="#ppt_x"/>
                                          </p:val>
                                        </p:tav>
                                      </p:tavLst>
                                    </p:anim>
                                    <p:anim calcmode="lin" valueType="num">
                                      <p:cBhvr additive="base">
                                        <p:cTn id="12" dur="25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85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250" fill="hold"/>
                                        <p:tgtEl>
                                          <p:spTgt spid="19"/>
                                        </p:tgtEl>
                                        <p:attrNameLst>
                                          <p:attrName>ppt_x</p:attrName>
                                        </p:attrNameLst>
                                      </p:cBhvr>
                                      <p:tavLst>
                                        <p:tav tm="0">
                                          <p:val>
                                            <p:strVal val="0-#ppt_w/2"/>
                                          </p:val>
                                        </p:tav>
                                        <p:tav tm="100000">
                                          <p:val>
                                            <p:strVal val="#ppt_x"/>
                                          </p:val>
                                        </p:tav>
                                      </p:tavLst>
                                    </p:anim>
                                    <p:anim calcmode="lin" valueType="num">
                                      <p:cBhvr additive="base">
                                        <p:cTn id="17" dur="25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5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250" fill="hold"/>
                                        <p:tgtEl>
                                          <p:spTgt spid="22"/>
                                        </p:tgtEl>
                                        <p:attrNameLst>
                                          <p:attrName>ppt_x</p:attrName>
                                        </p:attrNameLst>
                                      </p:cBhvr>
                                      <p:tavLst>
                                        <p:tav tm="0">
                                          <p:val>
                                            <p:strVal val="1+#ppt_w/2"/>
                                          </p:val>
                                        </p:tav>
                                        <p:tav tm="100000">
                                          <p:val>
                                            <p:strVal val="#ppt_x"/>
                                          </p:val>
                                        </p:tav>
                                      </p:tavLst>
                                    </p:anim>
                                    <p:anim calcmode="lin" valueType="num">
                                      <p:cBhvr additive="base">
                                        <p:cTn id="21" dur="250" fill="hold"/>
                                        <p:tgtEl>
                                          <p:spTgt spid="22"/>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2" presetClass="entr" presetSubtype="9"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0-#ppt_h/2"/>
                                          </p:val>
                                        </p:tav>
                                        <p:tav tm="100000">
                                          <p:val>
                                            <p:strVal val="#ppt_y"/>
                                          </p:val>
                                        </p:tav>
                                      </p:tavLst>
                                    </p:anim>
                                  </p:childTnLst>
                                </p:cTn>
                              </p:par>
                            </p:childTnLst>
                          </p:cTn>
                        </p:par>
                        <p:par>
                          <p:cTn id="27" fill="hold">
                            <p:stCondLst>
                              <p:cond delay="1750"/>
                            </p:stCondLst>
                            <p:childTnLst>
                              <p:par>
                                <p:cTn id="28" presetID="2" presetClass="entr" presetSubtype="8"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250" fill="hold"/>
                                        <p:tgtEl>
                                          <p:spTgt spid="26"/>
                                        </p:tgtEl>
                                        <p:attrNameLst>
                                          <p:attrName>ppt_x</p:attrName>
                                        </p:attrNameLst>
                                      </p:cBhvr>
                                      <p:tavLst>
                                        <p:tav tm="0">
                                          <p:val>
                                            <p:strVal val="0-#ppt_w/2"/>
                                          </p:val>
                                        </p:tav>
                                        <p:tav tm="100000">
                                          <p:val>
                                            <p:strVal val="#ppt_x"/>
                                          </p:val>
                                        </p:tav>
                                      </p:tavLst>
                                    </p:anim>
                                    <p:anim calcmode="lin" valueType="num">
                                      <p:cBhvr additive="base">
                                        <p:cTn id="31" dur="250" fill="hold"/>
                                        <p:tgtEl>
                                          <p:spTgt spid="26"/>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2" presetClass="entr" presetSubtype="2"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250" fill="hold"/>
                                        <p:tgtEl>
                                          <p:spTgt spid="27"/>
                                        </p:tgtEl>
                                        <p:attrNameLst>
                                          <p:attrName>ppt_x</p:attrName>
                                        </p:attrNameLst>
                                      </p:cBhvr>
                                      <p:tavLst>
                                        <p:tav tm="0">
                                          <p:val>
                                            <p:strVal val="1+#ppt_w/2"/>
                                          </p:val>
                                        </p:tav>
                                        <p:tav tm="100000">
                                          <p:val>
                                            <p:strVal val="#ppt_x"/>
                                          </p:val>
                                        </p:tav>
                                      </p:tavLst>
                                    </p:anim>
                                    <p:anim calcmode="lin" valueType="num">
                                      <p:cBhvr additive="base">
                                        <p:cTn id="36" dur="250" fill="hold"/>
                                        <p:tgtEl>
                                          <p:spTgt spid="27"/>
                                        </p:tgtEl>
                                        <p:attrNameLst>
                                          <p:attrName>ppt_y</p:attrName>
                                        </p:attrNameLst>
                                      </p:cBhvr>
                                      <p:tavLst>
                                        <p:tav tm="0">
                                          <p:val>
                                            <p:strVal val="#ppt_y"/>
                                          </p:val>
                                        </p:tav>
                                        <p:tav tm="100000">
                                          <p:val>
                                            <p:strVal val="#ppt_y"/>
                                          </p:val>
                                        </p:tav>
                                      </p:tavLst>
                                    </p:anim>
                                  </p:childTnLst>
                                </p:cTn>
                              </p:par>
                            </p:childTnLst>
                          </p:cTn>
                        </p:par>
                        <p:par>
                          <p:cTn id="37" fill="hold">
                            <p:stCondLst>
                              <p:cond delay="22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1250"/>
                                        <p:tgtEl>
                                          <p:spTgt spid="24"/>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1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9" grpId="0" animBg="1"/>
      <p:bldP spid="22" grpId="0" animBg="1"/>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样本数据</a:t>
            </a:r>
            <a:endParaRPr lang="en-US" altLang="zh-CN" b="1" dirty="0">
              <a:solidFill>
                <a:schemeClr val="tx2">
                  <a:lumMod val="75000"/>
                </a:schemeClr>
              </a:solidFill>
              <a:latin typeface="+mn-ea"/>
              <a:sym typeface="+mn-ea"/>
            </a:endParaRPr>
          </a:p>
        </p:txBody>
      </p:sp>
      <p:sp>
        <p:nvSpPr>
          <p:cNvPr id="2" name="矩形 1"/>
          <p:cNvSpPr/>
          <p:nvPr/>
        </p:nvSpPr>
        <p:spPr>
          <a:xfrm>
            <a:off x="496878" y="1872378"/>
            <a:ext cx="1699492" cy="438582"/>
          </a:xfrm>
          <a:prstGeom prst="rect">
            <a:avLst/>
          </a:prstGeom>
        </p:spPr>
        <p:txBody>
          <a:bodyPr wrap="square">
            <a:spAutoFit/>
          </a:bodyPr>
          <a:lstStyle/>
          <a:p>
            <a:pPr marL="285750" indent="-285750">
              <a:lnSpc>
                <a:spcPct val="125000"/>
              </a:lnSpc>
              <a:buClr>
                <a:schemeClr val="tx2">
                  <a:lumMod val="75000"/>
                </a:schemeClr>
              </a:buClr>
              <a:buSzPct val="80000"/>
              <a:buFont typeface="Wingdings" panose="05000000000000000000" pitchFamily="2" charset="2"/>
              <a:buChar char="l"/>
            </a:pPr>
            <a:r>
              <a:rPr lang="zh-CN" altLang="en-US" dirty="0" smtClean="0">
                <a:latin typeface="+mn-ea"/>
                <a:sym typeface="+mn-ea"/>
              </a:rPr>
              <a:t>数据集</a:t>
            </a:r>
            <a:r>
              <a:rPr lang="zh-CN" altLang="en-US" dirty="0">
                <a:latin typeface="+mn-ea"/>
                <a:sym typeface="+mn-ea"/>
              </a:rPr>
              <a:t>选取</a:t>
            </a:r>
            <a:r>
              <a:rPr lang="zh-CN" altLang="en-US" dirty="0" smtClean="0">
                <a:latin typeface="+mn-ea"/>
                <a:sym typeface="+mn-ea"/>
              </a:rPr>
              <a:t>：</a:t>
            </a:r>
            <a:endParaRPr lang="en-US" altLang="zh-CN" dirty="0">
              <a:latin typeface="+mn-ea"/>
              <a:sym typeface="+mn-ea"/>
            </a:endParaRPr>
          </a:p>
        </p:txBody>
      </p:sp>
      <p:sp>
        <p:nvSpPr>
          <p:cNvPr id="3" name="左大括号 2"/>
          <p:cNvSpPr/>
          <p:nvPr/>
        </p:nvSpPr>
        <p:spPr>
          <a:xfrm>
            <a:off x="3367201" y="1594955"/>
            <a:ext cx="138428" cy="1166718"/>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2152452" y="1920429"/>
            <a:ext cx="1214749" cy="438582"/>
          </a:xfrm>
          <a:prstGeom prst="rect">
            <a:avLst/>
          </a:prstGeom>
        </p:spPr>
        <p:txBody>
          <a:bodyPr wrap="square">
            <a:spAutoFit/>
          </a:bodyPr>
          <a:lstStyle/>
          <a:p>
            <a:pPr>
              <a:lnSpc>
                <a:spcPct val="125000"/>
              </a:lnSpc>
              <a:buClr>
                <a:schemeClr val="tx2">
                  <a:lumMod val="75000"/>
                </a:schemeClr>
              </a:buClr>
              <a:buSzPct val="80000"/>
            </a:pPr>
            <a:r>
              <a:rPr lang="en-US" altLang="zh-CN" dirty="0" smtClean="0">
                <a:latin typeface="Times New Roman" panose="02020603050405020304" pitchFamily="18" charset="0"/>
                <a:cs typeface="Times New Roman" panose="02020603050405020304" pitchFamily="18" charset="0"/>
                <a:sym typeface="+mn-ea"/>
              </a:rPr>
              <a:t>Cityscapes </a:t>
            </a:r>
            <a:endParaRPr lang="en-US" altLang="zh-CN" dirty="0">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3621241" y="1508900"/>
            <a:ext cx="1564109" cy="1338828"/>
          </a:xfrm>
          <a:prstGeom prst="rect">
            <a:avLst/>
          </a:prstGeom>
          <a:noFill/>
        </p:spPr>
        <p:txBody>
          <a:bodyPr wrap="square" rtlCol="0">
            <a:spAutoFit/>
          </a:bodyPr>
          <a:lstStyle/>
          <a:p>
            <a:pPr>
              <a:lnSpc>
                <a:spcPct val="150000"/>
              </a:lnSpc>
            </a:pPr>
            <a:r>
              <a:rPr lang="zh-CN" altLang="en-US" dirty="0" smtClean="0"/>
              <a:t>训练集：</a:t>
            </a:r>
            <a:r>
              <a:rPr lang="en-US" altLang="zh-CN" dirty="0" smtClean="0"/>
              <a:t>2975</a:t>
            </a:r>
          </a:p>
          <a:p>
            <a:pPr>
              <a:lnSpc>
                <a:spcPct val="150000"/>
              </a:lnSpc>
            </a:pPr>
            <a:r>
              <a:rPr lang="zh-CN" altLang="en-US" dirty="0" smtClean="0"/>
              <a:t>验证集：</a:t>
            </a:r>
            <a:r>
              <a:rPr lang="en-US" altLang="zh-CN" dirty="0" smtClean="0"/>
              <a:t>500</a:t>
            </a:r>
          </a:p>
          <a:p>
            <a:pPr>
              <a:lnSpc>
                <a:spcPct val="150000"/>
              </a:lnSpc>
            </a:pPr>
            <a:r>
              <a:rPr lang="zh-CN" altLang="en-US" dirty="0" smtClean="0"/>
              <a:t>测试集</a:t>
            </a:r>
            <a:r>
              <a:rPr lang="en-US" altLang="zh-CN" dirty="0"/>
              <a:t>:   1525</a:t>
            </a:r>
            <a:endParaRPr lang="zh-CN" altLang="en-US" dirty="0"/>
          </a:p>
        </p:txBody>
      </p:sp>
      <p:graphicFrame>
        <p:nvGraphicFramePr>
          <p:cNvPr id="16" name="表格 15"/>
          <p:cNvGraphicFramePr>
            <a:graphicFrameLocks noGrp="1"/>
          </p:cNvGraphicFramePr>
          <p:nvPr>
            <p:extLst>
              <p:ext uri="{D42A27DB-BD31-4B8C-83A1-F6EECF244321}">
                <p14:modId xmlns:p14="http://schemas.microsoft.com/office/powerpoint/2010/main" val="4098278972"/>
              </p:ext>
            </p:extLst>
          </p:nvPr>
        </p:nvGraphicFramePr>
        <p:xfrm>
          <a:off x="6300822" y="1220351"/>
          <a:ext cx="5291689" cy="1697117"/>
        </p:xfrm>
        <a:graphic>
          <a:graphicData uri="http://schemas.openxmlformats.org/drawingml/2006/table">
            <a:tbl>
              <a:tblPr firstRow="1" bandRow="1">
                <a:tableStyleId>{BC89EF96-8CEA-46FF-86C4-4CE0E7609802}</a:tableStyleId>
              </a:tblPr>
              <a:tblGrid>
                <a:gridCol w="927670"/>
                <a:gridCol w="721326"/>
                <a:gridCol w="720532"/>
                <a:gridCol w="730541"/>
                <a:gridCol w="710525"/>
                <a:gridCol w="720532"/>
                <a:gridCol w="760563"/>
              </a:tblGrid>
              <a:tr h="278951">
                <a:tc>
                  <a:txBody>
                    <a:bodyPr/>
                    <a:lstStyle/>
                    <a:p>
                      <a:r>
                        <a:rPr lang="en-US" altLang="zh-CN" sz="1200" b="0" dirty="0" smtClean="0"/>
                        <a:t>0</a:t>
                      </a:r>
                      <a:endParaRPr lang="zh-CN" altLang="en-US" sz="1200" b="0" dirty="0"/>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1</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3</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4</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5</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6</a:t>
                      </a:r>
                      <a:endParaRPr lang="zh-CN" altLang="en-US" sz="1200" b="0" kern="1200" dirty="0">
                        <a:solidFill>
                          <a:schemeClr val="tx1"/>
                        </a:solidFill>
                        <a:latin typeface="+mn-lt"/>
                        <a:ea typeface="+mn-ea"/>
                        <a:cs typeface="+mn-cs"/>
                      </a:endParaRPr>
                    </a:p>
                  </a:txBody>
                  <a:tcPr anchor="ctr" anchorCtr="1"/>
                </a:tc>
              </a:tr>
              <a:tr h="278951">
                <a:tc>
                  <a:txBody>
                    <a:bodyPr/>
                    <a:lstStyle/>
                    <a:p>
                      <a:r>
                        <a:rPr lang="zh-CN" altLang="en-US" sz="1200" b="0" i="0" kern="1200" dirty="0" smtClean="0">
                          <a:solidFill>
                            <a:schemeClr val="tx1"/>
                          </a:solidFill>
                          <a:effectLst/>
                          <a:latin typeface="+mn-lt"/>
                          <a:ea typeface="+mn-ea"/>
                          <a:cs typeface="+mn-cs"/>
                        </a:rPr>
                        <a:t>路</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人行道</a:t>
                      </a:r>
                      <a:endParaRPr lang="zh-CN" altLang="en-US" sz="1200" dirty="0"/>
                    </a:p>
                  </a:txBody>
                  <a:tcPr anchor="ctr" anchorCtr="1"/>
                </a:tc>
                <a:tc>
                  <a:txBody>
                    <a:bodyPr/>
                    <a:lstStyle/>
                    <a:p>
                      <a:r>
                        <a:rPr lang="zh-CN" altLang="en-US" sz="1200" dirty="0" smtClean="0"/>
                        <a:t>建筑</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墙</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栅栏</a:t>
                      </a:r>
                      <a:endParaRPr lang="zh-CN" altLang="en-US" sz="1200" dirty="0"/>
                    </a:p>
                  </a:txBody>
                  <a:tcPr anchor="ctr" anchorCtr="1"/>
                </a:tc>
                <a:tc>
                  <a:txBody>
                    <a:bodyPr/>
                    <a:lstStyle/>
                    <a:p>
                      <a:r>
                        <a:rPr lang="zh-CN" altLang="en-US" sz="1200" dirty="0" smtClean="0"/>
                        <a:t>杆</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信号灯</a:t>
                      </a:r>
                      <a:endParaRPr lang="zh-CN" altLang="en-US" sz="1200" dirty="0"/>
                    </a:p>
                  </a:txBody>
                  <a:tcPr anchor="ctr" anchorCtr="1"/>
                </a:tc>
              </a:tr>
              <a:tr h="27895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200" dirty="0" smtClean="0"/>
                        <a:t>7</a:t>
                      </a:r>
                      <a:endParaRPr lang="zh-CN" altLang="en-US" sz="1200" dirty="0" smtClean="0"/>
                    </a:p>
                  </a:txBody>
                  <a:tcPr anchor="ctr" anchorCtr="1"/>
                </a:tc>
                <a:tc>
                  <a:txBody>
                    <a:bodyPr/>
                    <a:lstStyle/>
                    <a:p>
                      <a:r>
                        <a:rPr lang="en-US" altLang="zh-CN" sz="1200" dirty="0" smtClean="0"/>
                        <a:t>8</a:t>
                      </a:r>
                      <a:endParaRPr lang="zh-CN" altLang="en-US" sz="1200" dirty="0"/>
                    </a:p>
                  </a:txBody>
                  <a:tcPr anchor="ctr" anchorCtr="1"/>
                </a:tc>
                <a:tc>
                  <a:txBody>
                    <a:bodyPr/>
                    <a:lstStyle/>
                    <a:p>
                      <a:r>
                        <a:rPr lang="en-US" altLang="zh-CN" sz="1200" dirty="0" smtClean="0"/>
                        <a:t>9</a:t>
                      </a:r>
                      <a:endParaRPr lang="zh-CN" altLang="en-US" sz="1200" dirty="0"/>
                    </a:p>
                  </a:txBody>
                  <a:tcPr anchor="ctr" anchorCtr="1"/>
                </a:tc>
                <a:tc>
                  <a:txBody>
                    <a:bodyPr/>
                    <a:lstStyle/>
                    <a:p>
                      <a:r>
                        <a:rPr lang="en-US" altLang="zh-CN" sz="1200" dirty="0" smtClean="0"/>
                        <a:t>10</a:t>
                      </a:r>
                      <a:endParaRPr lang="zh-CN" altLang="en-US" sz="1200" dirty="0"/>
                    </a:p>
                  </a:txBody>
                  <a:tcPr anchor="ctr" anchorCtr="1"/>
                </a:tc>
                <a:tc>
                  <a:txBody>
                    <a:bodyPr/>
                    <a:lstStyle/>
                    <a:p>
                      <a:r>
                        <a:rPr lang="en-US" altLang="zh-CN" sz="1200" dirty="0" smtClean="0"/>
                        <a:t>11</a:t>
                      </a:r>
                      <a:endParaRPr lang="zh-CN" altLang="en-US" sz="1200" dirty="0"/>
                    </a:p>
                  </a:txBody>
                  <a:tcPr anchor="ctr" anchorCtr="1"/>
                </a:tc>
                <a:tc>
                  <a:txBody>
                    <a:bodyPr/>
                    <a:lstStyle/>
                    <a:p>
                      <a:r>
                        <a:rPr lang="en-US" altLang="zh-CN" sz="1200" dirty="0" smtClean="0"/>
                        <a:t>12</a:t>
                      </a:r>
                      <a:endParaRPr lang="zh-CN" altLang="en-US" sz="1200" dirty="0"/>
                    </a:p>
                  </a:txBody>
                  <a:tcPr anchor="ctr" anchorCtr="1"/>
                </a:tc>
                <a:tc>
                  <a:txBody>
                    <a:bodyPr/>
                    <a:lstStyle/>
                    <a:p>
                      <a:r>
                        <a:rPr lang="en-US" altLang="zh-CN" sz="1200" dirty="0" smtClean="0"/>
                        <a:t>13</a:t>
                      </a:r>
                      <a:endParaRPr lang="zh-CN" altLang="en-US" sz="1200" dirty="0"/>
                    </a:p>
                  </a:txBody>
                  <a:tcPr anchor="ctr" anchorCtr="1"/>
                </a:tc>
              </a:tr>
              <a:tr h="278951">
                <a:tc>
                  <a:txBody>
                    <a:bodyPr/>
                    <a:lstStyle/>
                    <a:p>
                      <a:r>
                        <a:rPr lang="zh-CN" altLang="en-US" sz="1200" dirty="0" smtClean="0"/>
                        <a:t>交通标志</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植物</a:t>
                      </a:r>
                      <a:endParaRPr lang="zh-CN" altLang="en-US" sz="1200" dirty="0"/>
                    </a:p>
                  </a:txBody>
                  <a:tcPr anchor="ctr" anchorCtr="1"/>
                </a:tc>
                <a:tc>
                  <a:txBody>
                    <a:bodyPr/>
                    <a:lstStyle/>
                    <a:p>
                      <a:r>
                        <a:rPr lang="zh-CN" altLang="en-US" sz="1200" dirty="0" smtClean="0"/>
                        <a:t>草坪</a:t>
                      </a:r>
                      <a:endParaRPr lang="zh-CN" altLang="en-US" sz="1200" dirty="0"/>
                    </a:p>
                  </a:txBody>
                  <a:tcPr anchor="ctr" anchorCtr="1"/>
                </a:tc>
                <a:tc>
                  <a:txBody>
                    <a:bodyPr/>
                    <a:lstStyle/>
                    <a:p>
                      <a:r>
                        <a:rPr lang="zh-CN" altLang="en-US" sz="1200" dirty="0" smtClean="0"/>
                        <a:t>天空</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行人</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骑行者</a:t>
                      </a:r>
                      <a:endParaRPr lang="zh-CN" altLang="en-US" sz="1200" dirty="0"/>
                    </a:p>
                  </a:txBody>
                  <a:tcPr anchor="ctr" anchorCtr="1"/>
                </a:tc>
                <a:tc>
                  <a:txBody>
                    <a:bodyPr/>
                    <a:lstStyle/>
                    <a:p>
                      <a:r>
                        <a:rPr lang="zh-CN" altLang="en-US" sz="1200" dirty="0" smtClean="0"/>
                        <a:t>汽车</a:t>
                      </a:r>
                      <a:endParaRPr lang="zh-CN" altLang="en-US" sz="1200" dirty="0"/>
                    </a:p>
                  </a:txBody>
                  <a:tcPr anchor="ctr" anchorCtr="1"/>
                </a:tc>
              </a:tr>
              <a:tr h="27895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200" dirty="0" smtClean="0"/>
                        <a:t>14</a:t>
                      </a:r>
                      <a:endParaRPr lang="zh-CN" altLang="en-US" sz="1200" dirty="0" smtClean="0"/>
                    </a:p>
                  </a:txBody>
                  <a:tcPr anchor="ctr" anchorCtr="1"/>
                </a:tc>
                <a:tc>
                  <a:txBody>
                    <a:bodyPr/>
                    <a:lstStyle/>
                    <a:p>
                      <a:r>
                        <a:rPr lang="en-US" altLang="zh-CN" sz="1200" dirty="0" smtClean="0"/>
                        <a:t>15</a:t>
                      </a:r>
                      <a:endParaRPr lang="zh-CN" altLang="en-US" sz="1200" dirty="0"/>
                    </a:p>
                  </a:txBody>
                  <a:tcPr anchor="ctr" anchorCtr="1"/>
                </a:tc>
                <a:tc>
                  <a:txBody>
                    <a:bodyPr/>
                    <a:lstStyle/>
                    <a:p>
                      <a:r>
                        <a:rPr lang="en-US" altLang="zh-CN" sz="1200" dirty="0" smtClean="0"/>
                        <a:t>16</a:t>
                      </a:r>
                      <a:endParaRPr lang="zh-CN" altLang="en-US" sz="1200" dirty="0"/>
                    </a:p>
                  </a:txBody>
                  <a:tcPr anchor="ctr" anchorCtr="1"/>
                </a:tc>
                <a:tc>
                  <a:txBody>
                    <a:bodyPr/>
                    <a:lstStyle/>
                    <a:p>
                      <a:r>
                        <a:rPr lang="en-US" altLang="zh-CN" sz="1200" dirty="0" smtClean="0"/>
                        <a:t>17</a:t>
                      </a:r>
                      <a:endParaRPr lang="zh-CN" altLang="en-US" sz="1200" dirty="0"/>
                    </a:p>
                  </a:txBody>
                  <a:tcPr anchor="ctr" anchorCtr="1"/>
                </a:tc>
                <a:tc>
                  <a:txBody>
                    <a:bodyPr/>
                    <a:lstStyle/>
                    <a:p>
                      <a:r>
                        <a:rPr lang="en-US" altLang="zh-CN" sz="1200" dirty="0" smtClean="0"/>
                        <a:t>18</a:t>
                      </a:r>
                      <a:endParaRPr lang="zh-CN" altLang="en-US" sz="1200" dirty="0"/>
                    </a:p>
                  </a:txBody>
                  <a:tcPr anchor="ctr" anchorCtr="1"/>
                </a:tc>
                <a:tc>
                  <a:txBody>
                    <a:bodyPr/>
                    <a:lstStyle/>
                    <a:p>
                      <a:r>
                        <a:rPr lang="en-US" altLang="zh-CN" sz="1200" dirty="0" smtClean="0"/>
                        <a:t>255</a:t>
                      </a:r>
                      <a:endParaRPr lang="zh-CN" altLang="en-US" sz="1200" dirty="0"/>
                    </a:p>
                  </a:txBody>
                  <a:tcPr anchor="ctr" anchorCtr="1"/>
                </a:tc>
                <a:tc>
                  <a:txBody>
                    <a:bodyPr/>
                    <a:lstStyle/>
                    <a:p>
                      <a:endParaRPr lang="zh-CN" altLang="en-US" sz="1200" dirty="0"/>
                    </a:p>
                  </a:txBody>
                  <a:tcPr anchor="ctr" anchorCtr="1"/>
                </a:tc>
              </a:tr>
              <a:tr h="302362">
                <a:tc>
                  <a:txBody>
                    <a:bodyPr/>
                    <a:lstStyle/>
                    <a:p>
                      <a:r>
                        <a:rPr lang="zh-CN" altLang="en-US" sz="1200" b="0" i="0" kern="1200" dirty="0" smtClean="0">
                          <a:solidFill>
                            <a:schemeClr val="tx1"/>
                          </a:solidFill>
                          <a:effectLst/>
                          <a:latin typeface="+mn-lt"/>
                          <a:ea typeface="+mn-ea"/>
                          <a:cs typeface="+mn-cs"/>
                        </a:rPr>
                        <a:t>卡车</a:t>
                      </a:r>
                      <a:endParaRPr lang="zh-CN" altLang="en-US" sz="1200" dirty="0"/>
                    </a:p>
                  </a:txBody>
                  <a:tcPr anchor="ctr" anchorCtr="1"/>
                </a:tc>
                <a:tc>
                  <a:txBody>
                    <a:bodyPr/>
                    <a:lstStyle/>
                    <a:p>
                      <a:r>
                        <a:rPr lang="zh-CN" altLang="en-US" sz="1200" dirty="0" smtClean="0"/>
                        <a:t>公交</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火车</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摩托车</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自行车</a:t>
                      </a:r>
                      <a:endParaRPr lang="zh-CN" altLang="en-US" sz="1200" dirty="0"/>
                    </a:p>
                  </a:txBody>
                  <a:tcPr anchor="ctr" anchorCtr="1"/>
                </a:tc>
                <a:tc>
                  <a:txBody>
                    <a:bodyPr/>
                    <a:lstStyle/>
                    <a:p>
                      <a:r>
                        <a:rPr lang="zh-CN" altLang="en-US" sz="1200" dirty="0" smtClean="0"/>
                        <a:t>其他</a:t>
                      </a:r>
                      <a:endParaRPr lang="zh-CN" altLang="en-US" sz="1200" dirty="0"/>
                    </a:p>
                  </a:txBody>
                  <a:tcPr anchor="ctr" anchorCtr="1"/>
                </a:tc>
                <a:tc>
                  <a:txBody>
                    <a:bodyPr/>
                    <a:lstStyle/>
                    <a:p>
                      <a:endParaRPr lang="zh-CN" altLang="en-US" sz="1200" dirty="0"/>
                    </a:p>
                  </a:txBody>
                  <a:tcPr anchor="ctr" anchorCtr="1"/>
                </a:tc>
              </a:tr>
            </a:tbl>
          </a:graphicData>
        </a:graphic>
      </p:graphicFrame>
      <p:grpSp>
        <p:nvGrpSpPr>
          <p:cNvPr id="9" name="组合 8"/>
          <p:cNvGrpSpPr/>
          <p:nvPr/>
        </p:nvGrpSpPr>
        <p:grpSpPr>
          <a:xfrm>
            <a:off x="4463003" y="3350443"/>
            <a:ext cx="3585184" cy="2523884"/>
            <a:chOff x="4463003" y="3350443"/>
            <a:chExt cx="3585184" cy="2523884"/>
          </a:xfrm>
        </p:grpSpPr>
        <p:pic>
          <p:nvPicPr>
            <p:cNvPr id="32" name="图片 31"/>
            <p:cNvPicPr>
              <a:picLocks noChangeAspect="1"/>
            </p:cNvPicPr>
            <p:nvPr/>
          </p:nvPicPr>
          <p:blipFill>
            <a:blip r:embed="rId3"/>
            <a:stretch>
              <a:fillRect/>
            </a:stretch>
          </p:blipFill>
          <p:spPr>
            <a:xfrm>
              <a:off x="4629510" y="3350443"/>
              <a:ext cx="884509" cy="536494"/>
            </a:xfrm>
            <a:prstGeom prst="rect">
              <a:avLst/>
            </a:prstGeom>
          </p:spPr>
        </p:pic>
        <p:pic>
          <p:nvPicPr>
            <p:cNvPr id="34" name="图片 33"/>
            <p:cNvPicPr>
              <a:picLocks noChangeAspect="1"/>
            </p:cNvPicPr>
            <p:nvPr/>
          </p:nvPicPr>
          <p:blipFill>
            <a:blip r:embed="rId4"/>
            <a:stretch>
              <a:fillRect/>
            </a:stretch>
          </p:blipFill>
          <p:spPr>
            <a:xfrm>
              <a:off x="4629510" y="4096762"/>
              <a:ext cx="1410453" cy="700900"/>
            </a:xfrm>
            <a:prstGeom prst="rect">
              <a:avLst/>
            </a:prstGeom>
          </p:spPr>
        </p:pic>
        <p:pic>
          <p:nvPicPr>
            <p:cNvPr id="46" name="图片 45"/>
            <p:cNvPicPr>
              <a:picLocks noChangeAspect="1"/>
            </p:cNvPicPr>
            <p:nvPr/>
          </p:nvPicPr>
          <p:blipFill>
            <a:blip r:embed="rId5"/>
            <a:stretch>
              <a:fillRect/>
            </a:stretch>
          </p:blipFill>
          <p:spPr>
            <a:xfrm>
              <a:off x="4463003" y="4854589"/>
              <a:ext cx="3585184" cy="1019738"/>
            </a:xfrm>
            <a:prstGeom prst="rect">
              <a:avLst/>
            </a:prstGeom>
          </p:spPr>
        </p:pic>
      </p:grpSp>
      <p:pic>
        <p:nvPicPr>
          <p:cNvPr id="11" name="图片 10"/>
          <p:cNvPicPr>
            <a:picLocks noChangeAspect="1"/>
          </p:cNvPicPr>
          <p:nvPr/>
        </p:nvPicPr>
        <p:blipFill>
          <a:blip r:embed="rId6"/>
          <a:stretch>
            <a:fillRect/>
          </a:stretch>
        </p:blipFill>
        <p:spPr>
          <a:xfrm>
            <a:off x="8289265" y="3741411"/>
            <a:ext cx="3217637" cy="1835135"/>
          </a:xfrm>
          <a:prstGeom prst="rect">
            <a:avLst/>
          </a:prstGeom>
        </p:spPr>
      </p:pic>
      <p:sp>
        <p:nvSpPr>
          <p:cNvPr id="30" name="矩形 29"/>
          <p:cNvSpPr/>
          <p:nvPr/>
        </p:nvSpPr>
        <p:spPr>
          <a:xfrm>
            <a:off x="509404" y="4164073"/>
            <a:ext cx="1699492" cy="438582"/>
          </a:xfrm>
          <a:prstGeom prst="rect">
            <a:avLst/>
          </a:prstGeom>
        </p:spPr>
        <p:txBody>
          <a:bodyPr wrap="square">
            <a:spAutoFit/>
          </a:bodyPr>
          <a:lstStyle/>
          <a:p>
            <a:pPr marL="285750" indent="-285750">
              <a:lnSpc>
                <a:spcPct val="125000"/>
              </a:lnSpc>
              <a:buClr>
                <a:schemeClr val="tx2">
                  <a:lumMod val="75000"/>
                </a:schemeClr>
              </a:buClr>
              <a:buSzPct val="80000"/>
              <a:buFont typeface="Wingdings" panose="05000000000000000000" pitchFamily="2" charset="2"/>
              <a:buChar char="l"/>
            </a:pPr>
            <a:r>
              <a:rPr lang="zh-CN" altLang="en-US" dirty="0" smtClean="0">
                <a:latin typeface="+mn-ea"/>
                <a:sym typeface="+mn-ea"/>
              </a:rPr>
              <a:t>深度信息：</a:t>
            </a:r>
            <a:endParaRPr lang="en-US" altLang="zh-CN" dirty="0">
              <a:latin typeface="+mn-ea"/>
              <a:sym typeface="+mn-ea"/>
            </a:endParaRPr>
          </a:p>
        </p:txBody>
      </p:sp>
      <p:sp>
        <p:nvSpPr>
          <p:cNvPr id="33" name="左大括号 32"/>
          <p:cNvSpPr/>
          <p:nvPr/>
        </p:nvSpPr>
        <p:spPr>
          <a:xfrm>
            <a:off x="2244447" y="3507840"/>
            <a:ext cx="135761" cy="1834051"/>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2449250" y="3348566"/>
            <a:ext cx="1246450" cy="507831"/>
          </a:xfrm>
          <a:prstGeom prst="rect">
            <a:avLst/>
          </a:prstGeom>
          <a:noFill/>
        </p:spPr>
        <p:txBody>
          <a:bodyPr wrap="square" rtlCol="0">
            <a:spAutoFit/>
          </a:bodyPr>
          <a:lstStyle/>
          <a:p>
            <a:pPr>
              <a:lnSpc>
                <a:spcPct val="150000"/>
              </a:lnSpc>
            </a:pPr>
            <a:r>
              <a:rPr lang="zh-CN" altLang="en-US" dirty="0" smtClean="0"/>
              <a:t>视差图：</a:t>
            </a:r>
            <a:endParaRPr lang="zh-CN" altLang="en-US" dirty="0"/>
          </a:p>
        </p:txBody>
      </p:sp>
      <p:sp>
        <p:nvSpPr>
          <p:cNvPr id="42" name="文本框 41"/>
          <p:cNvSpPr txBox="1"/>
          <p:nvPr/>
        </p:nvSpPr>
        <p:spPr>
          <a:xfrm>
            <a:off x="2466744" y="4162757"/>
            <a:ext cx="1154497" cy="507831"/>
          </a:xfrm>
          <a:prstGeom prst="rect">
            <a:avLst/>
          </a:prstGeom>
          <a:noFill/>
        </p:spPr>
        <p:txBody>
          <a:bodyPr wrap="square" rtlCol="0">
            <a:spAutoFit/>
          </a:bodyPr>
          <a:lstStyle/>
          <a:p>
            <a:pPr>
              <a:lnSpc>
                <a:spcPct val="150000"/>
              </a:lnSpc>
            </a:pPr>
            <a:r>
              <a:rPr lang="zh-CN" altLang="en-US" dirty="0" smtClean="0"/>
              <a:t>高度图：</a:t>
            </a:r>
            <a:endParaRPr lang="zh-CN" altLang="en-US" dirty="0"/>
          </a:p>
        </p:txBody>
      </p:sp>
      <p:sp>
        <p:nvSpPr>
          <p:cNvPr id="43" name="文本框 42"/>
          <p:cNvSpPr txBox="1"/>
          <p:nvPr/>
        </p:nvSpPr>
        <p:spPr>
          <a:xfrm>
            <a:off x="2449250" y="5027158"/>
            <a:ext cx="1325082" cy="507831"/>
          </a:xfrm>
          <a:prstGeom prst="rect">
            <a:avLst/>
          </a:prstGeom>
          <a:noFill/>
        </p:spPr>
        <p:txBody>
          <a:bodyPr wrap="square" rtlCol="0">
            <a:spAutoFit/>
          </a:bodyPr>
          <a:lstStyle/>
          <a:p>
            <a:pPr>
              <a:lnSpc>
                <a:spcPct val="150000"/>
              </a:lnSpc>
            </a:pPr>
            <a:r>
              <a:rPr lang="zh-CN" altLang="en-US" dirty="0" smtClean="0"/>
              <a:t>角度图：</a:t>
            </a:r>
            <a:endParaRPr lang="zh-CN" altLang="en-US" dirty="0"/>
          </a:p>
        </p:txBody>
      </p:sp>
      <p:sp>
        <p:nvSpPr>
          <p:cNvPr id="45" name="圆角矩形 44"/>
          <p:cNvSpPr/>
          <p:nvPr/>
        </p:nvSpPr>
        <p:spPr>
          <a:xfrm>
            <a:off x="2449250" y="4111329"/>
            <a:ext cx="1056379" cy="544069"/>
          </a:xfrm>
          <a:prstGeom prst="roundRect">
            <a:avLst/>
          </a:prstGeom>
          <a:solidFill>
            <a:schemeClr val="tx2">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493599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样本数据</a:t>
            </a:r>
            <a:endParaRPr lang="en-US" altLang="zh-CN" b="1" dirty="0">
              <a:solidFill>
                <a:schemeClr val="tx2">
                  <a:lumMod val="75000"/>
                </a:schemeClr>
              </a:solidFill>
              <a:latin typeface="+mn-ea"/>
              <a:sym typeface="+mn-ea"/>
            </a:endParaRPr>
          </a:p>
        </p:txBody>
      </p:sp>
      <p:sp>
        <p:nvSpPr>
          <p:cNvPr id="2" name="矩形 1"/>
          <p:cNvSpPr/>
          <p:nvPr/>
        </p:nvSpPr>
        <p:spPr>
          <a:xfrm>
            <a:off x="496878" y="1872378"/>
            <a:ext cx="1699492" cy="438582"/>
          </a:xfrm>
          <a:prstGeom prst="rect">
            <a:avLst/>
          </a:prstGeom>
        </p:spPr>
        <p:txBody>
          <a:bodyPr wrap="square">
            <a:spAutoFit/>
          </a:bodyPr>
          <a:lstStyle/>
          <a:p>
            <a:pPr marL="285750" indent="-285750">
              <a:lnSpc>
                <a:spcPct val="125000"/>
              </a:lnSpc>
              <a:buClr>
                <a:schemeClr val="tx2">
                  <a:lumMod val="75000"/>
                </a:schemeClr>
              </a:buClr>
              <a:buSzPct val="80000"/>
              <a:buFont typeface="Wingdings" panose="05000000000000000000" pitchFamily="2" charset="2"/>
              <a:buChar char="l"/>
            </a:pPr>
            <a:r>
              <a:rPr lang="zh-CN" altLang="en-US" dirty="0" smtClean="0">
                <a:latin typeface="+mn-ea"/>
                <a:sym typeface="+mn-ea"/>
              </a:rPr>
              <a:t>数据集</a:t>
            </a:r>
            <a:r>
              <a:rPr lang="zh-CN" altLang="en-US" dirty="0">
                <a:latin typeface="+mn-ea"/>
                <a:sym typeface="+mn-ea"/>
              </a:rPr>
              <a:t>选取</a:t>
            </a:r>
            <a:r>
              <a:rPr lang="zh-CN" altLang="en-US" dirty="0" smtClean="0">
                <a:latin typeface="+mn-ea"/>
                <a:sym typeface="+mn-ea"/>
              </a:rPr>
              <a:t>：</a:t>
            </a:r>
            <a:endParaRPr lang="en-US" altLang="zh-CN" dirty="0">
              <a:latin typeface="+mn-ea"/>
              <a:sym typeface="+mn-ea"/>
            </a:endParaRPr>
          </a:p>
        </p:txBody>
      </p:sp>
      <p:sp>
        <p:nvSpPr>
          <p:cNvPr id="3" name="左大括号 2"/>
          <p:cNvSpPr/>
          <p:nvPr/>
        </p:nvSpPr>
        <p:spPr>
          <a:xfrm>
            <a:off x="3367201" y="1594955"/>
            <a:ext cx="138428" cy="1166718"/>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2152452" y="1920429"/>
            <a:ext cx="1214749" cy="438582"/>
          </a:xfrm>
          <a:prstGeom prst="rect">
            <a:avLst/>
          </a:prstGeom>
        </p:spPr>
        <p:txBody>
          <a:bodyPr wrap="square">
            <a:spAutoFit/>
          </a:bodyPr>
          <a:lstStyle/>
          <a:p>
            <a:pPr>
              <a:lnSpc>
                <a:spcPct val="125000"/>
              </a:lnSpc>
              <a:buClr>
                <a:schemeClr val="tx2">
                  <a:lumMod val="75000"/>
                </a:schemeClr>
              </a:buClr>
              <a:buSzPct val="80000"/>
            </a:pPr>
            <a:r>
              <a:rPr lang="en-US" altLang="zh-CN" dirty="0" smtClean="0">
                <a:latin typeface="Times New Roman" panose="02020603050405020304" pitchFamily="18" charset="0"/>
                <a:cs typeface="Times New Roman" panose="02020603050405020304" pitchFamily="18" charset="0"/>
                <a:sym typeface="+mn-ea"/>
              </a:rPr>
              <a:t>Cityscapes </a:t>
            </a:r>
            <a:endParaRPr lang="en-US" altLang="zh-CN" dirty="0">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3621241" y="1508900"/>
            <a:ext cx="1564109" cy="1338828"/>
          </a:xfrm>
          <a:prstGeom prst="rect">
            <a:avLst/>
          </a:prstGeom>
          <a:noFill/>
        </p:spPr>
        <p:txBody>
          <a:bodyPr wrap="square" rtlCol="0">
            <a:spAutoFit/>
          </a:bodyPr>
          <a:lstStyle/>
          <a:p>
            <a:pPr>
              <a:lnSpc>
                <a:spcPct val="150000"/>
              </a:lnSpc>
            </a:pPr>
            <a:r>
              <a:rPr lang="zh-CN" altLang="en-US" dirty="0" smtClean="0"/>
              <a:t>训练集：</a:t>
            </a:r>
            <a:r>
              <a:rPr lang="en-US" altLang="zh-CN" dirty="0" smtClean="0"/>
              <a:t>2975</a:t>
            </a:r>
          </a:p>
          <a:p>
            <a:pPr>
              <a:lnSpc>
                <a:spcPct val="150000"/>
              </a:lnSpc>
            </a:pPr>
            <a:r>
              <a:rPr lang="zh-CN" altLang="en-US" dirty="0" smtClean="0"/>
              <a:t>验证集：</a:t>
            </a:r>
            <a:r>
              <a:rPr lang="en-US" altLang="zh-CN" dirty="0" smtClean="0"/>
              <a:t>500</a:t>
            </a:r>
          </a:p>
          <a:p>
            <a:pPr>
              <a:lnSpc>
                <a:spcPct val="150000"/>
              </a:lnSpc>
            </a:pPr>
            <a:r>
              <a:rPr lang="zh-CN" altLang="en-US" dirty="0" smtClean="0"/>
              <a:t>测试集</a:t>
            </a:r>
            <a:r>
              <a:rPr lang="en-US" altLang="zh-CN" dirty="0"/>
              <a:t>:   1525</a:t>
            </a:r>
            <a:endParaRPr lang="zh-CN" altLang="en-US" dirty="0"/>
          </a:p>
        </p:txBody>
      </p:sp>
      <p:graphicFrame>
        <p:nvGraphicFramePr>
          <p:cNvPr id="16" name="表格 15"/>
          <p:cNvGraphicFramePr>
            <a:graphicFrameLocks noGrp="1"/>
          </p:cNvGraphicFramePr>
          <p:nvPr>
            <p:extLst>
              <p:ext uri="{D42A27DB-BD31-4B8C-83A1-F6EECF244321}">
                <p14:modId xmlns:p14="http://schemas.microsoft.com/office/powerpoint/2010/main" val="3151001833"/>
              </p:ext>
            </p:extLst>
          </p:nvPr>
        </p:nvGraphicFramePr>
        <p:xfrm>
          <a:off x="6300822" y="1220351"/>
          <a:ext cx="5291689" cy="1697117"/>
        </p:xfrm>
        <a:graphic>
          <a:graphicData uri="http://schemas.openxmlformats.org/drawingml/2006/table">
            <a:tbl>
              <a:tblPr firstRow="1" bandRow="1">
                <a:tableStyleId>{BC89EF96-8CEA-46FF-86C4-4CE0E7609802}</a:tableStyleId>
              </a:tblPr>
              <a:tblGrid>
                <a:gridCol w="927670"/>
                <a:gridCol w="721326"/>
                <a:gridCol w="720532"/>
                <a:gridCol w="730541"/>
                <a:gridCol w="710525"/>
                <a:gridCol w="720532"/>
                <a:gridCol w="760563"/>
              </a:tblGrid>
              <a:tr h="278951">
                <a:tc>
                  <a:txBody>
                    <a:bodyPr/>
                    <a:lstStyle/>
                    <a:p>
                      <a:r>
                        <a:rPr lang="en-US" altLang="zh-CN" sz="1200" b="0" dirty="0" smtClean="0"/>
                        <a:t>0</a:t>
                      </a:r>
                      <a:endParaRPr lang="zh-CN" altLang="en-US" sz="1200" b="0" dirty="0"/>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1</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3</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4</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5</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6</a:t>
                      </a:r>
                      <a:endParaRPr lang="zh-CN" altLang="en-US" sz="1200" b="0" kern="1200" dirty="0">
                        <a:solidFill>
                          <a:schemeClr val="tx1"/>
                        </a:solidFill>
                        <a:latin typeface="+mn-lt"/>
                        <a:ea typeface="+mn-ea"/>
                        <a:cs typeface="+mn-cs"/>
                      </a:endParaRPr>
                    </a:p>
                  </a:txBody>
                  <a:tcPr anchor="ctr" anchorCtr="1"/>
                </a:tc>
              </a:tr>
              <a:tr h="278951">
                <a:tc>
                  <a:txBody>
                    <a:bodyPr/>
                    <a:lstStyle/>
                    <a:p>
                      <a:r>
                        <a:rPr lang="zh-CN" altLang="en-US" sz="1200" b="0" i="0" kern="1200" dirty="0" smtClean="0">
                          <a:solidFill>
                            <a:schemeClr val="tx1"/>
                          </a:solidFill>
                          <a:effectLst/>
                          <a:latin typeface="+mn-lt"/>
                          <a:ea typeface="+mn-ea"/>
                          <a:cs typeface="+mn-cs"/>
                        </a:rPr>
                        <a:t>路</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人行道</a:t>
                      </a:r>
                      <a:endParaRPr lang="zh-CN" altLang="en-US" sz="1200" dirty="0"/>
                    </a:p>
                  </a:txBody>
                  <a:tcPr anchor="ctr" anchorCtr="1"/>
                </a:tc>
                <a:tc>
                  <a:txBody>
                    <a:bodyPr/>
                    <a:lstStyle/>
                    <a:p>
                      <a:r>
                        <a:rPr lang="zh-CN" altLang="en-US" sz="1200" dirty="0" smtClean="0"/>
                        <a:t>建筑</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墙</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栅栏</a:t>
                      </a:r>
                      <a:endParaRPr lang="zh-CN" altLang="en-US" sz="1200" dirty="0"/>
                    </a:p>
                  </a:txBody>
                  <a:tcPr anchor="ctr" anchorCtr="1"/>
                </a:tc>
                <a:tc>
                  <a:txBody>
                    <a:bodyPr/>
                    <a:lstStyle/>
                    <a:p>
                      <a:r>
                        <a:rPr lang="zh-CN" altLang="en-US" sz="1200" dirty="0" smtClean="0"/>
                        <a:t>杆</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信号灯</a:t>
                      </a:r>
                      <a:endParaRPr lang="zh-CN" altLang="en-US" sz="1200" dirty="0"/>
                    </a:p>
                  </a:txBody>
                  <a:tcPr anchor="ctr" anchorCtr="1"/>
                </a:tc>
              </a:tr>
              <a:tr h="27895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200" dirty="0" smtClean="0"/>
                        <a:t>7</a:t>
                      </a:r>
                      <a:endParaRPr lang="zh-CN" altLang="en-US" sz="1200" dirty="0" smtClean="0"/>
                    </a:p>
                  </a:txBody>
                  <a:tcPr anchor="ctr" anchorCtr="1"/>
                </a:tc>
                <a:tc>
                  <a:txBody>
                    <a:bodyPr/>
                    <a:lstStyle/>
                    <a:p>
                      <a:r>
                        <a:rPr lang="en-US" altLang="zh-CN" sz="1200" dirty="0" smtClean="0"/>
                        <a:t>8</a:t>
                      </a:r>
                      <a:endParaRPr lang="zh-CN" altLang="en-US" sz="1200" dirty="0"/>
                    </a:p>
                  </a:txBody>
                  <a:tcPr anchor="ctr" anchorCtr="1"/>
                </a:tc>
                <a:tc>
                  <a:txBody>
                    <a:bodyPr/>
                    <a:lstStyle/>
                    <a:p>
                      <a:r>
                        <a:rPr lang="en-US" altLang="zh-CN" sz="1200" dirty="0" smtClean="0"/>
                        <a:t>9</a:t>
                      </a:r>
                      <a:endParaRPr lang="zh-CN" altLang="en-US" sz="1200" dirty="0"/>
                    </a:p>
                  </a:txBody>
                  <a:tcPr anchor="ctr" anchorCtr="1"/>
                </a:tc>
                <a:tc>
                  <a:txBody>
                    <a:bodyPr/>
                    <a:lstStyle/>
                    <a:p>
                      <a:r>
                        <a:rPr lang="en-US" altLang="zh-CN" sz="1200" dirty="0" smtClean="0"/>
                        <a:t>10</a:t>
                      </a:r>
                      <a:endParaRPr lang="zh-CN" altLang="en-US" sz="1200" dirty="0"/>
                    </a:p>
                  </a:txBody>
                  <a:tcPr anchor="ctr" anchorCtr="1"/>
                </a:tc>
                <a:tc>
                  <a:txBody>
                    <a:bodyPr/>
                    <a:lstStyle/>
                    <a:p>
                      <a:r>
                        <a:rPr lang="en-US" altLang="zh-CN" sz="1200" dirty="0" smtClean="0"/>
                        <a:t>11</a:t>
                      </a:r>
                      <a:endParaRPr lang="zh-CN" altLang="en-US" sz="1200" dirty="0"/>
                    </a:p>
                  </a:txBody>
                  <a:tcPr anchor="ctr" anchorCtr="1"/>
                </a:tc>
                <a:tc>
                  <a:txBody>
                    <a:bodyPr/>
                    <a:lstStyle/>
                    <a:p>
                      <a:r>
                        <a:rPr lang="en-US" altLang="zh-CN" sz="1200" dirty="0" smtClean="0"/>
                        <a:t>12</a:t>
                      </a:r>
                      <a:endParaRPr lang="zh-CN" altLang="en-US" sz="1200" dirty="0"/>
                    </a:p>
                  </a:txBody>
                  <a:tcPr anchor="ctr" anchorCtr="1"/>
                </a:tc>
                <a:tc>
                  <a:txBody>
                    <a:bodyPr/>
                    <a:lstStyle/>
                    <a:p>
                      <a:r>
                        <a:rPr lang="en-US" altLang="zh-CN" sz="1200" dirty="0" smtClean="0"/>
                        <a:t>13</a:t>
                      </a:r>
                      <a:endParaRPr lang="zh-CN" altLang="en-US" sz="1200" dirty="0"/>
                    </a:p>
                  </a:txBody>
                  <a:tcPr anchor="ctr" anchorCtr="1"/>
                </a:tc>
              </a:tr>
              <a:tr h="278951">
                <a:tc>
                  <a:txBody>
                    <a:bodyPr/>
                    <a:lstStyle/>
                    <a:p>
                      <a:r>
                        <a:rPr lang="zh-CN" altLang="en-US" sz="1200" dirty="0" smtClean="0"/>
                        <a:t>交通标志</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植物</a:t>
                      </a:r>
                      <a:endParaRPr lang="zh-CN" altLang="en-US" sz="1200" dirty="0"/>
                    </a:p>
                  </a:txBody>
                  <a:tcPr anchor="ctr" anchorCtr="1"/>
                </a:tc>
                <a:tc>
                  <a:txBody>
                    <a:bodyPr/>
                    <a:lstStyle/>
                    <a:p>
                      <a:r>
                        <a:rPr lang="zh-CN" altLang="en-US" sz="1200" dirty="0" smtClean="0"/>
                        <a:t>草坪</a:t>
                      </a:r>
                      <a:endParaRPr lang="zh-CN" altLang="en-US" sz="1200" dirty="0"/>
                    </a:p>
                  </a:txBody>
                  <a:tcPr anchor="ctr" anchorCtr="1"/>
                </a:tc>
                <a:tc>
                  <a:txBody>
                    <a:bodyPr/>
                    <a:lstStyle/>
                    <a:p>
                      <a:r>
                        <a:rPr lang="zh-CN" altLang="en-US" sz="1200" dirty="0" smtClean="0"/>
                        <a:t>天空</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行人</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骑行者</a:t>
                      </a:r>
                      <a:endParaRPr lang="zh-CN" altLang="en-US" sz="1200" dirty="0"/>
                    </a:p>
                  </a:txBody>
                  <a:tcPr anchor="ctr" anchorCtr="1"/>
                </a:tc>
                <a:tc>
                  <a:txBody>
                    <a:bodyPr/>
                    <a:lstStyle/>
                    <a:p>
                      <a:r>
                        <a:rPr lang="zh-CN" altLang="en-US" sz="1200" dirty="0" smtClean="0"/>
                        <a:t>汽车</a:t>
                      </a:r>
                      <a:endParaRPr lang="zh-CN" altLang="en-US" sz="1200" dirty="0"/>
                    </a:p>
                  </a:txBody>
                  <a:tcPr anchor="ctr" anchorCtr="1"/>
                </a:tc>
              </a:tr>
              <a:tr h="27895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200" dirty="0" smtClean="0"/>
                        <a:t>14</a:t>
                      </a:r>
                      <a:endParaRPr lang="zh-CN" altLang="en-US" sz="1200" dirty="0" smtClean="0"/>
                    </a:p>
                  </a:txBody>
                  <a:tcPr anchor="ctr" anchorCtr="1"/>
                </a:tc>
                <a:tc>
                  <a:txBody>
                    <a:bodyPr/>
                    <a:lstStyle/>
                    <a:p>
                      <a:r>
                        <a:rPr lang="en-US" altLang="zh-CN" sz="1200" dirty="0" smtClean="0"/>
                        <a:t>15</a:t>
                      </a:r>
                      <a:endParaRPr lang="zh-CN" altLang="en-US" sz="1200" dirty="0"/>
                    </a:p>
                  </a:txBody>
                  <a:tcPr anchor="ctr" anchorCtr="1"/>
                </a:tc>
                <a:tc>
                  <a:txBody>
                    <a:bodyPr/>
                    <a:lstStyle/>
                    <a:p>
                      <a:r>
                        <a:rPr lang="en-US" altLang="zh-CN" sz="1200" dirty="0" smtClean="0"/>
                        <a:t>16</a:t>
                      </a:r>
                      <a:endParaRPr lang="zh-CN" altLang="en-US" sz="1200" dirty="0"/>
                    </a:p>
                  </a:txBody>
                  <a:tcPr anchor="ctr" anchorCtr="1"/>
                </a:tc>
                <a:tc>
                  <a:txBody>
                    <a:bodyPr/>
                    <a:lstStyle/>
                    <a:p>
                      <a:r>
                        <a:rPr lang="en-US" altLang="zh-CN" sz="1200" dirty="0" smtClean="0"/>
                        <a:t>17</a:t>
                      </a:r>
                      <a:endParaRPr lang="zh-CN" altLang="en-US" sz="1200" dirty="0"/>
                    </a:p>
                  </a:txBody>
                  <a:tcPr anchor="ctr" anchorCtr="1"/>
                </a:tc>
                <a:tc>
                  <a:txBody>
                    <a:bodyPr/>
                    <a:lstStyle/>
                    <a:p>
                      <a:r>
                        <a:rPr lang="en-US" altLang="zh-CN" sz="1200" dirty="0" smtClean="0"/>
                        <a:t>18</a:t>
                      </a:r>
                      <a:endParaRPr lang="zh-CN" altLang="en-US" sz="1200" dirty="0"/>
                    </a:p>
                  </a:txBody>
                  <a:tcPr anchor="ctr" anchorCtr="1"/>
                </a:tc>
                <a:tc>
                  <a:txBody>
                    <a:bodyPr/>
                    <a:lstStyle/>
                    <a:p>
                      <a:r>
                        <a:rPr lang="en-US" altLang="zh-CN" sz="1200" dirty="0" smtClean="0"/>
                        <a:t>255</a:t>
                      </a:r>
                      <a:endParaRPr lang="zh-CN" altLang="en-US" sz="1200" dirty="0"/>
                    </a:p>
                  </a:txBody>
                  <a:tcPr anchor="ctr" anchorCtr="1"/>
                </a:tc>
                <a:tc>
                  <a:txBody>
                    <a:bodyPr/>
                    <a:lstStyle/>
                    <a:p>
                      <a:endParaRPr lang="zh-CN" altLang="en-US" sz="1200" dirty="0"/>
                    </a:p>
                  </a:txBody>
                  <a:tcPr anchor="ctr" anchorCtr="1"/>
                </a:tc>
              </a:tr>
              <a:tr h="302362">
                <a:tc>
                  <a:txBody>
                    <a:bodyPr/>
                    <a:lstStyle/>
                    <a:p>
                      <a:r>
                        <a:rPr lang="zh-CN" altLang="en-US" sz="1200" b="0" i="0" kern="1200" dirty="0" smtClean="0">
                          <a:solidFill>
                            <a:schemeClr val="tx1"/>
                          </a:solidFill>
                          <a:effectLst/>
                          <a:latin typeface="+mn-lt"/>
                          <a:ea typeface="+mn-ea"/>
                          <a:cs typeface="+mn-cs"/>
                        </a:rPr>
                        <a:t>卡车</a:t>
                      </a:r>
                      <a:endParaRPr lang="zh-CN" altLang="en-US" sz="1200" dirty="0"/>
                    </a:p>
                  </a:txBody>
                  <a:tcPr anchor="ctr" anchorCtr="1"/>
                </a:tc>
                <a:tc>
                  <a:txBody>
                    <a:bodyPr/>
                    <a:lstStyle/>
                    <a:p>
                      <a:r>
                        <a:rPr lang="zh-CN" altLang="en-US" sz="1200" dirty="0" smtClean="0"/>
                        <a:t>公交</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火车</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摩托车</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自行车</a:t>
                      </a:r>
                      <a:endParaRPr lang="zh-CN" altLang="en-US" sz="1200" dirty="0"/>
                    </a:p>
                  </a:txBody>
                  <a:tcPr anchor="ctr" anchorCtr="1"/>
                </a:tc>
                <a:tc>
                  <a:txBody>
                    <a:bodyPr/>
                    <a:lstStyle/>
                    <a:p>
                      <a:r>
                        <a:rPr lang="zh-CN" altLang="en-US" sz="1200" dirty="0" smtClean="0"/>
                        <a:t>其他</a:t>
                      </a:r>
                      <a:endParaRPr lang="zh-CN" altLang="en-US" sz="1200" dirty="0"/>
                    </a:p>
                  </a:txBody>
                  <a:tcPr anchor="ctr" anchorCtr="1"/>
                </a:tc>
                <a:tc>
                  <a:txBody>
                    <a:bodyPr/>
                    <a:lstStyle/>
                    <a:p>
                      <a:endParaRPr lang="zh-CN" altLang="en-US" sz="1200" dirty="0"/>
                    </a:p>
                  </a:txBody>
                  <a:tcPr anchor="ctr" anchorCtr="1"/>
                </a:tc>
              </a:tr>
            </a:tbl>
          </a:graphicData>
        </a:graphic>
      </p:graphicFrame>
      <p:sp>
        <p:nvSpPr>
          <p:cNvPr id="12" name="Rectangle 3"/>
          <p:cNvSpPr>
            <a:spLocks noChangeArrowheads="1"/>
          </p:cNvSpPr>
          <p:nvPr/>
        </p:nvSpPr>
        <p:spPr bwMode="auto">
          <a:xfrm>
            <a:off x="637310" y="245387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p:cNvGrpSpPr/>
          <p:nvPr/>
        </p:nvGrpSpPr>
        <p:grpSpPr>
          <a:xfrm>
            <a:off x="3723093" y="3472391"/>
            <a:ext cx="7916958" cy="2234139"/>
            <a:chOff x="3723093" y="3472391"/>
            <a:chExt cx="7916958" cy="2234139"/>
          </a:xfrm>
        </p:grpSpPr>
        <p:grpSp>
          <p:nvGrpSpPr>
            <p:cNvPr id="15" name="组合 14"/>
            <p:cNvGrpSpPr/>
            <p:nvPr/>
          </p:nvGrpSpPr>
          <p:grpSpPr>
            <a:xfrm>
              <a:off x="3723093" y="3472391"/>
              <a:ext cx="4389319" cy="2062598"/>
              <a:chOff x="3614145" y="3616878"/>
              <a:chExt cx="4498267" cy="1829590"/>
            </a:xfrm>
          </p:grpSpPr>
          <p:grpSp>
            <p:nvGrpSpPr>
              <p:cNvPr id="14" name="组合 13"/>
              <p:cNvGrpSpPr/>
              <p:nvPr/>
            </p:nvGrpSpPr>
            <p:grpSpPr>
              <a:xfrm>
                <a:off x="4155329" y="3731675"/>
                <a:ext cx="3957083" cy="1714793"/>
                <a:chOff x="4155329" y="3731675"/>
                <a:chExt cx="3957083" cy="1714793"/>
              </a:xfrm>
            </p:grpSpPr>
            <p:graphicFrame>
              <p:nvGraphicFramePr>
                <p:cNvPr id="9" name="对象 8"/>
                <p:cNvGraphicFramePr>
                  <a:graphicFrameLocks noChangeAspect="1"/>
                </p:cNvGraphicFramePr>
                <p:nvPr>
                  <p:extLst>
                    <p:ext uri="{D42A27DB-BD31-4B8C-83A1-F6EECF244321}">
                      <p14:modId xmlns:p14="http://schemas.microsoft.com/office/powerpoint/2010/main" val="2619181665"/>
                    </p:ext>
                  </p:extLst>
                </p:nvPr>
              </p:nvGraphicFramePr>
              <p:xfrm>
                <a:off x="4155329" y="3731675"/>
                <a:ext cx="3957083" cy="321811"/>
              </p:xfrm>
              <a:graphic>
                <a:graphicData uri="http://schemas.openxmlformats.org/presentationml/2006/ole">
                  <mc:AlternateContent xmlns:mc="http://schemas.openxmlformats.org/markup-compatibility/2006">
                    <mc:Choice xmlns:v="urn:schemas-microsoft-com:vml" Requires="v">
                      <p:oleObj spid="_x0000_s13436" name="Equation" r:id="rId4" imgW="2654300" imgH="228600" progId="Equation.DSMT4">
                        <p:embed/>
                      </p:oleObj>
                    </mc:Choice>
                    <mc:Fallback>
                      <p:oleObj name="Equation" r:id="rId4" imgW="265430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329" y="3731675"/>
                              <a:ext cx="3957083" cy="321811"/>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92452777"/>
                    </p:ext>
                  </p:extLst>
                </p:nvPr>
              </p:nvGraphicFramePr>
              <p:xfrm>
                <a:off x="4183902" y="4363478"/>
                <a:ext cx="2860543" cy="345649"/>
              </p:xfrm>
              <a:graphic>
                <a:graphicData uri="http://schemas.openxmlformats.org/presentationml/2006/ole">
                  <mc:AlternateContent xmlns:mc="http://schemas.openxmlformats.org/markup-compatibility/2006">
                    <mc:Choice xmlns:v="urn:schemas-microsoft-com:vml" Requires="v">
                      <p:oleObj spid="_x0000_s13437" name="Equation" r:id="rId6" imgW="2362200" imgH="254000" progId="Equation.DSMT4">
                        <p:embed/>
                      </p:oleObj>
                    </mc:Choice>
                    <mc:Fallback>
                      <p:oleObj name="Equation" r:id="rId6" imgW="2362200" imgH="2540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3902" y="4363478"/>
                              <a:ext cx="2860543" cy="345649"/>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784447312"/>
                    </p:ext>
                  </p:extLst>
                </p:nvPr>
              </p:nvGraphicFramePr>
              <p:xfrm>
                <a:off x="4234240" y="5019119"/>
                <a:ext cx="2947610" cy="427349"/>
              </p:xfrm>
              <a:graphic>
                <a:graphicData uri="http://schemas.openxmlformats.org/presentationml/2006/ole">
                  <mc:AlternateContent xmlns:mc="http://schemas.openxmlformats.org/markup-compatibility/2006">
                    <mc:Choice xmlns:v="urn:schemas-microsoft-com:vml" Requires="v">
                      <p:oleObj spid="_x0000_s13438" name="Equation" r:id="rId8" imgW="2527300" imgH="368300" progId="Equation.DSMT4">
                        <p:embed/>
                      </p:oleObj>
                    </mc:Choice>
                    <mc:Fallback>
                      <p:oleObj name="Equation" r:id="rId8" imgW="2527300" imgH="3683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4240" y="5019119"/>
                              <a:ext cx="2947610" cy="427349"/>
                            </a:xfrm>
                            <a:prstGeom prst="rect">
                              <a:avLst/>
                            </a:prstGeom>
                            <a:noFill/>
                          </p:spPr>
                        </p:pic>
                      </p:oleObj>
                    </mc:Fallback>
                  </mc:AlternateContent>
                </a:graphicData>
              </a:graphic>
            </p:graphicFrame>
          </p:grpSp>
          <p:sp>
            <p:nvSpPr>
              <p:cNvPr id="30" name="文本框 29"/>
              <p:cNvSpPr txBox="1"/>
              <p:nvPr/>
            </p:nvSpPr>
            <p:spPr>
              <a:xfrm>
                <a:off x="3621241" y="3616878"/>
                <a:ext cx="907957" cy="419474"/>
              </a:xfrm>
              <a:prstGeom prst="rect">
                <a:avLst/>
              </a:prstGeom>
              <a:noFill/>
            </p:spPr>
            <p:txBody>
              <a:bodyPr wrap="square" rtlCol="0">
                <a:spAutoFit/>
              </a:bodyPr>
              <a:lstStyle/>
              <a:p>
                <a:pPr>
                  <a:lnSpc>
                    <a:spcPct val="150000"/>
                  </a:lnSpc>
                </a:pPr>
                <a:r>
                  <a:rPr lang="zh-CN" altLang="en-US" sz="1600" dirty="0" smtClean="0"/>
                  <a:t>（</a:t>
                </a:r>
                <a:r>
                  <a:rPr lang="en-US" altLang="zh-CN" sz="1600" dirty="0"/>
                  <a:t>1</a:t>
                </a:r>
                <a:r>
                  <a:rPr lang="zh-CN" altLang="en-US" sz="1600" dirty="0" smtClean="0"/>
                  <a:t>）</a:t>
                </a:r>
                <a:endParaRPr lang="zh-CN" altLang="en-US" sz="1600" dirty="0"/>
              </a:p>
            </p:txBody>
          </p:sp>
          <p:sp>
            <p:nvSpPr>
              <p:cNvPr id="32" name="文本框 31"/>
              <p:cNvSpPr txBox="1"/>
              <p:nvPr/>
            </p:nvSpPr>
            <p:spPr>
              <a:xfrm>
                <a:off x="3614145" y="4938637"/>
                <a:ext cx="907957" cy="419474"/>
              </a:xfrm>
              <a:prstGeom prst="rect">
                <a:avLst/>
              </a:prstGeom>
              <a:noFill/>
            </p:spPr>
            <p:txBody>
              <a:bodyPr wrap="square" rtlCol="0">
                <a:spAutoFit/>
              </a:bodyPr>
              <a:lstStyle/>
              <a:p>
                <a:pPr>
                  <a:lnSpc>
                    <a:spcPct val="150000"/>
                  </a:lnSpc>
                </a:pPr>
                <a:r>
                  <a:rPr lang="zh-CN" altLang="en-US" sz="1600" dirty="0" smtClean="0"/>
                  <a:t>（</a:t>
                </a:r>
                <a:r>
                  <a:rPr lang="en-US" altLang="zh-CN" sz="1600" dirty="0"/>
                  <a:t>2</a:t>
                </a:r>
                <a:r>
                  <a:rPr lang="zh-CN" altLang="en-US" sz="1600" dirty="0" smtClean="0"/>
                  <a:t>）</a:t>
                </a:r>
                <a:endParaRPr lang="zh-CN" altLang="en-US" sz="1600" dirty="0"/>
              </a:p>
            </p:txBody>
          </p:sp>
        </p:grpSp>
        <p:pic>
          <p:nvPicPr>
            <p:cNvPr id="18" name="图片 17"/>
            <p:cNvPicPr>
              <a:picLocks noChangeAspect="1"/>
            </p:cNvPicPr>
            <p:nvPr/>
          </p:nvPicPr>
          <p:blipFill>
            <a:blip r:embed="rId10"/>
            <a:stretch>
              <a:fillRect/>
            </a:stretch>
          </p:blipFill>
          <p:spPr>
            <a:xfrm>
              <a:off x="8305299" y="3711724"/>
              <a:ext cx="3334752" cy="1994806"/>
            </a:xfrm>
            <a:prstGeom prst="rect">
              <a:avLst/>
            </a:prstGeom>
          </p:spPr>
        </p:pic>
      </p:grpSp>
      <p:sp>
        <p:nvSpPr>
          <p:cNvPr id="35" name="矩形 34"/>
          <p:cNvSpPr/>
          <p:nvPr/>
        </p:nvSpPr>
        <p:spPr>
          <a:xfrm>
            <a:off x="509404" y="4164073"/>
            <a:ext cx="1699492" cy="438582"/>
          </a:xfrm>
          <a:prstGeom prst="rect">
            <a:avLst/>
          </a:prstGeom>
        </p:spPr>
        <p:txBody>
          <a:bodyPr wrap="square">
            <a:spAutoFit/>
          </a:bodyPr>
          <a:lstStyle/>
          <a:p>
            <a:pPr marL="285750" indent="-285750">
              <a:lnSpc>
                <a:spcPct val="125000"/>
              </a:lnSpc>
              <a:buClr>
                <a:schemeClr val="tx2">
                  <a:lumMod val="75000"/>
                </a:schemeClr>
              </a:buClr>
              <a:buSzPct val="80000"/>
              <a:buFont typeface="Wingdings" panose="05000000000000000000" pitchFamily="2" charset="2"/>
              <a:buChar char="l"/>
            </a:pPr>
            <a:r>
              <a:rPr lang="zh-CN" altLang="en-US" dirty="0" smtClean="0">
                <a:latin typeface="+mn-ea"/>
                <a:sym typeface="+mn-ea"/>
              </a:rPr>
              <a:t>深度信息：</a:t>
            </a:r>
            <a:endParaRPr lang="en-US" altLang="zh-CN" dirty="0">
              <a:latin typeface="+mn-ea"/>
              <a:sym typeface="+mn-ea"/>
            </a:endParaRPr>
          </a:p>
        </p:txBody>
      </p:sp>
      <p:sp>
        <p:nvSpPr>
          <p:cNvPr id="42" name="左大括号 41"/>
          <p:cNvSpPr/>
          <p:nvPr/>
        </p:nvSpPr>
        <p:spPr>
          <a:xfrm>
            <a:off x="2244447" y="3507840"/>
            <a:ext cx="135761" cy="1834051"/>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文本框 42"/>
          <p:cNvSpPr txBox="1"/>
          <p:nvPr/>
        </p:nvSpPr>
        <p:spPr>
          <a:xfrm>
            <a:off x="2449250" y="3348566"/>
            <a:ext cx="1246450" cy="507831"/>
          </a:xfrm>
          <a:prstGeom prst="rect">
            <a:avLst/>
          </a:prstGeom>
          <a:noFill/>
        </p:spPr>
        <p:txBody>
          <a:bodyPr wrap="square" rtlCol="0">
            <a:spAutoFit/>
          </a:bodyPr>
          <a:lstStyle/>
          <a:p>
            <a:pPr>
              <a:lnSpc>
                <a:spcPct val="150000"/>
              </a:lnSpc>
            </a:pPr>
            <a:r>
              <a:rPr lang="zh-CN" altLang="en-US" dirty="0" smtClean="0"/>
              <a:t>视差图：</a:t>
            </a:r>
            <a:endParaRPr lang="zh-CN" altLang="en-US" dirty="0"/>
          </a:p>
        </p:txBody>
      </p:sp>
      <p:sp>
        <p:nvSpPr>
          <p:cNvPr id="44" name="文本框 43"/>
          <p:cNvSpPr txBox="1"/>
          <p:nvPr/>
        </p:nvSpPr>
        <p:spPr>
          <a:xfrm>
            <a:off x="2466744" y="4162757"/>
            <a:ext cx="1154497" cy="507831"/>
          </a:xfrm>
          <a:prstGeom prst="rect">
            <a:avLst/>
          </a:prstGeom>
          <a:noFill/>
        </p:spPr>
        <p:txBody>
          <a:bodyPr wrap="square" rtlCol="0">
            <a:spAutoFit/>
          </a:bodyPr>
          <a:lstStyle/>
          <a:p>
            <a:pPr>
              <a:lnSpc>
                <a:spcPct val="150000"/>
              </a:lnSpc>
            </a:pPr>
            <a:r>
              <a:rPr lang="zh-CN" altLang="en-US" dirty="0" smtClean="0"/>
              <a:t>高度图：</a:t>
            </a:r>
            <a:endParaRPr lang="zh-CN" altLang="en-US" dirty="0"/>
          </a:p>
        </p:txBody>
      </p:sp>
      <p:sp>
        <p:nvSpPr>
          <p:cNvPr id="45" name="文本框 44"/>
          <p:cNvSpPr txBox="1"/>
          <p:nvPr/>
        </p:nvSpPr>
        <p:spPr>
          <a:xfrm>
            <a:off x="2449250" y="5027158"/>
            <a:ext cx="1325082" cy="507831"/>
          </a:xfrm>
          <a:prstGeom prst="rect">
            <a:avLst/>
          </a:prstGeom>
          <a:noFill/>
        </p:spPr>
        <p:txBody>
          <a:bodyPr wrap="square" rtlCol="0">
            <a:spAutoFit/>
          </a:bodyPr>
          <a:lstStyle/>
          <a:p>
            <a:pPr>
              <a:lnSpc>
                <a:spcPct val="150000"/>
              </a:lnSpc>
            </a:pPr>
            <a:r>
              <a:rPr lang="zh-CN" altLang="en-US" dirty="0" smtClean="0"/>
              <a:t>角度图：</a:t>
            </a:r>
            <a:endParaRPr lang="zh-CN" altLang="en-US" dirty="0"/>
          </a:p>
        </p:txBody>
      </p:sp>
      <p:sp>
        <p:nvSpPr>
          <p:cNvPr id="47" name="圆角矩形 46"/>
          <p:cNvSpPr/>
          <p:nvPr/>
        </p:nvSpPr>
        <p:spPr>
          <a:xfrm>
            <a:off x="2449250" y="4965681"/>
            <a:ext cx="1056379" cy="544069"/>
          </a:xfrm>
          <a:prstGeom prst="roundRect">
            <a:avLst/>
          </a:prstGeom>
          <a:solidFill>
            <a:schemeClr val="tx2">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8524179"/>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2390398"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基本网络结构设计</a:t>
            </a:r>
            <a:endParaRPr lang="en-US" altLang="zh-CN" b="1" dirty="0">
              <a:solidFill>
                <a:schemeClr val="tx2">
                  <a:lumMod val="75000"/>
                </a:schemeClr>
              </a:solidFill>
              <a:latin typeface="+mn-ea"/>
              <a:sym typeface="+mn-ea"/>
            </a:endParaRPr>
          </a:p>
        </p:txBody>
      </p:sp>
      <p:sp>
        <p:nvSpPr>
          <p:cNvPr id="2" name="矩形 1"/>
          <p:cNvSpPr/>
          <p:nvPr/>
        </p:nvSpPr>
        <p:spPr>
          <a:xfrm>
            <a:off x="628072" y="1646152"/>
            <a:ext cx="5782253" cy="1323439"/>
          </a:xfrm>
          <a:prstGeom prst="rect">
            <a:avLst/>
          </a:prstGeom>
        </p:spPr>
        <p:txBody>
          <a:bodyPr wrap="square">
            <a:spAutoFit/>
          </a:bodyPr>
          <a:lstStyle/>
          <a:p>
            <a:pPr marL="285750" indent="-285750">
              <a:lnSpc>
                <a:spcPct val="125000"/>
              </a:lnSpc>
              <a:buClr>
                <a:schemeClr val="tx2">
                  <a:lumMod val="75000"/>
                </a:schemeClr>
              </a:buClr>
              <a:buSzPct val="80000"/>
              <a:buFont typeface="Wingdings" panose="05000000000000000000" pitchFamily="2" charset="2"/>
              <a:buChar char="l"/>
            </a:pPr>
            <a:r>
              <a:rPr lang="zh-CN" altLang="en-US" sz="1600" dirty="0" smtClean="0"/>
              <a:t>基准网络</a:t>
            </a:r>
            <a:r>
              <a:rPr lang="en-US" altLang="zh-CN" sz="1600" dirty="0" err="1" smtClean="0"/>
              <a:t>SegNet</a:t>
            </a:r>
            <a:r>
              <a:rPr lang="zh-CN" altLang="en-US" sz="1600" dirty="0" smtClean="0"/>
              <a:t>：以</a:t>
            </a:r>
            <a:r>
              <a:rPr lang="en-US" altLang="zh-CN" sz="1600" dirty="0" smtClean="0"/>
              <a:t>VGG16 </a:t>
            </a:r>
            <a:r>
              <a:rPr lang="zh-CN" altLang="en-US" sz="1600" dirty="0" smtClean="0"/>
              <a:t>作为编码器；</a:t>
            </a:r>
            <a:endParaRPr lang="en-US" altLang="zh-CN" sz="1600" dirty="0" smtClean="0"/>
          </a:p>
          <a:p>
            <a:pPr marL="285750" indent="-285750">
              <a:lnSpc>
                <a:spcPct val="125000"/>
              </a:lnSpc>
              <a:buClr>
                <a:schemeClr val="tx2">
                  <a:lumMod val="75000"/>
                </a:schemeClr>
              </a:buClr>
              <a:buSzPct val="80000"/>
              <a:buFont typeface="Wingdings" panose="05000000000000000000" pitchFamily="2" charset="2"/>
              <a:buChar char="l"/>
            </a:pPr>
            <a:r>
              <a:rPr lang="en-US" altLang="zh-CN" sz="1600" b="1" dirty="0" err="1" smtClean="0"/>
              <a:t>SimpleNet</a:t>
            </a:r>
            <a:r>
              <a:rPr lang="zh-CN" altLang="en-US" sz="1600" b="1" dirty="0" smtClean="0">
                <a:latin typeface="+mn-ea"/>
                <a:sym typeface="+mn-ea"/>
              </a:rPr>
              <a:t>网络：</a:t>
            </a:r>
            <a:r>
              <a:rPr lang="zh-CN" altLang="en-US" sz="1600" dirty="0" smtClean="0">
                <a:latin typeface="+mn-ea"/>
                <a:sym typeface="+mn-ea"/>
              </a:rPr>
              <a:t>由</a:t>
            </a:r>
            <a:r>
              <a:rPr lang="zh-CN" altLang="en-US" sz="1600" dirty="0">
                <a:latin typeface="+mn-ea"/>
                <a:sym typeface="+mn-ea"/>
              </a:rPr>
              <a:t>编码器和解码器组成，编码器用来提取图像的特征，解码器用来将特征图扩大到输入图像</a:t>
            </a:r>
            <a:r>
              <a:rPr lang="zh-CN" altLang="en-US" sz="1600" dirty="0" smtClean="0">
                <a:latin typeface="+mn-ea"/>
                <a:sym typeface="+mn-ea"/>
              </a:rPr>
              <a:t>大小。以</a:t>
            </a:r>
            <a:r>
              <a:rPr lang="en-US" altLang="zh-CN" sz="1600" dirty="0" err="1">
                <a:latin typeface="+mn-ea"/>
                <a:sym typeface="+mn-ea"/>
              </a:rPr>
              <a:t>AlexNet</a:t>
            </a:r>
            <a:r>
              <a:rPr lang="zh-CN" altLang="en-US" sz="1600" dirty="0">
                <a:latin typeface="+mn-ea"/>
                <a:sym typeface="+mn-ea"/>
              </a:rPr>
              <a:t>作为编码器，模型更加精简。</a:t>
            </a:r>
            <a:endParaRPr lang="en-US" altLang="zh-CN" sz="1600" dirty="0">
              <a:latin typeface="+mn-ea"/>
              <a:sym typeface="+mn-ea"/>
            </a:endParaRPr>
          </a:p>
        </p:txBody>
      </p:sp>
      <p:pic>
        <p:nvPicPr>
          <p:cNvPr id="11" name="图片 10"/>
          <p:cNvPicPr>
            <a:picLocks noChangeAspect="1"/>
          </p:cNvPicPr>
          <p:nvPr/>
        </p:nvPicPr>
        <p:blipFill>
          <a:blip r:embed="rId4"/>
          <a:stretch>
            <a:fillRect/>
          </a:stretch>
        </p:blipFill>
        <p:spPr>
          <a:xfrm>
            <a:off x="2919463" y="3144104"/>
            <a:ext cx="6642000" cy="2952000"/>
          </a:xfrm>
          <a:prstGeom prst="rect">
            <a:avLst/>
          </a:prstGeom>
        </p:spPr>
      </p:pic>
      <p:grpSp>
        <p:nvGrpSpPr>
          <p:cNvPr id="9" name="组合 8"/>
          <p:cNvGrpSpPr/>
          <p:nvPr/>
        </p:nvGrpSpPr>
        <p:grpSpPr>
          <a:xfrm>
            <a:off x="1215102" y="3573463"/>
            <a:ext cx="4619471" cy="2503532"/>
            <a:chOff x="1009650" y="3347966"/>
            <a:chExt cx="4824923" cy="2729029"/>
          </a:xfrm>
        </p:grpSpPr>
        <p:graphicFrame>
          <p:nvGraphicFramePr>
            <p:cNvPr id="14" name="对象 13"/>
            <p:cNvGraphicFramePr>
              <a:graphicFrameLocks noChangeAspect="1"/>
            </p:cNvGraphicFramePr>
            <p:nvPr>
              <p:extLst>
                <p:ext uri="{D42A27DB-BD31-4B8C-83A1-F6EECF244321}">
                  <p14:modId xmlns:p14="http://schemas.microsoft.com/office/powerpoint/2010/main" val="3277708852"/>
                </p:ext>
              </p:extLst>
            </p:nvPr>
          </p:nvGraphicFramePr>
          <p:xfrm>
            <a:off x="1009650" y="3347966"/>
            <a:ext cx="4824923" cy="2298045"/>
          </p:xfrm>
          <a:graphic>
            <a:graphicData uri="http://schemas.openxmlformats.org/presentationml/2006/ole">
              <mc:AlternateContent xmlns:mc="http://schemas.openxmlformats.org/markup-compatibility/2006">
                <mc:Choice xmlns:v="urn:schemas-microsoft-com:vml" Requires="v">
                  <p:oleObj spid="_x0000_s8299" name="Visio" r:id="rId5" imgW="8096250" imgH="3819525" progId="Visio.Drawing.15">
                    <p:embed/>
                  </p:oleObj>
                </mc:Choice>
                <mc:Fallback>
                  <p:oleObj name="Visio" r:id="rId5" imgW="8096250" imgH="3819525" progId="Visio.Drawing.15">
                    <p:embed/>
                    <p:pic>
                      <p:nvPicPr>
                        <p:cNvPr id="0" name="Object 3"/>
                        <p:cNvPicPr>
                          <a:picLocks noChangeAspect="1" noChangeArrowheads="1"/>
                        </p:cNvPicPr>
                        <p:nvPr/>
                      </p:nvPicPr>
                      <p:blipFill>
                        <a:blip r:embed="rId6"/>
                        <a:srcRect/>
                        <a:stretch>
                          <a:fillRect/>
                        </a:stretch>
                      </p:blipFill>
                      <p:spPr bwMode="auto">
                        <a:xfrm>
                          <a:off x="1009650" y="3347966"/>
                          <a:ext cx="4824923" cy="2298045"/>
                        </a:xfrm>
                        <a:prstGeom prst="rect">
                          <a:avLst/>
                        </a:prstGeom>
                        <a:noFill/>
                      </p:spPr>
                    </p:pic>
                  </p:oleObj>
                </mc:Fallback>
              </mc:AlternateContent>
            </a:graphicData>
          </a:graphic>
        </p:graphicFrame>
        <p:sp>
          <p:nvSpPr>
            <p:cNvPr id="3" name="文本框 2"/>
            <p:cNvSpPr txBox="1"/>
            <p:nvPr/>
          </p:nvSpPr>
          <p:spPr>
            <a:xfrm>
              <a:off x="2095499" y="5769218"/>
              <a:ext cx="2200275" cy="307777"/>
            </a:xfrm>
            <a:prstGeom prst="rect">
              <a:avLst/>
            </a:prstGeom>
            <a:noFill/>
          </p:spPr>
          <p:txBody>
            <a:bodyPr wrap="square" rtlCol="0">
              <a:spAutoFit/>
            </a:bodyPr>
            <a:lstStyle/>
            <a:p>
              <a:r>
                <a:rPr lang="zh-CN" altLang="en-US" sz="1400" dirty="0" smtClean="0"/>
                <a:t>最大池化、上采样过程</a:t>
              </a:r>
              <a:endParaRPr lang="zh-CN" altLang="en-US" sz="1400" dirty="0"/>
            </a:p>
          </p:txBody>
        </p:sp>
      </p:grpSp>
      <p:grpSp>
        <p:nvGrpSpPr>
          <p:cNvPr id="10" name="组合 9"/>
          <p:cNvGrpSpPr/>
          <p:nvPr/>
        </p:nvGrpSpPr>
        <p:grpSpPr>
          <a:xfrm>
            <a:off x="7277100" y="3686175"/>
            <a:ext cx="3778673" cy="2390820"/>
            <a:chOff x="7177841" y="3338467"/>
            <a:chExt cx="4087983" cy="2666697"/>
          </a:xfrm>
        </p:grpSpPr>
        <p:graphicFrame>
          <p:nvGraphicFramePr>
            <p:cNvPr id="16" name="对象 15"/>
            <p:cNvGraphicFramePr>
              <a:graphicFrameLocks noChangeAspect="1"/>
            </p:cNvGraphicFramePr>
            <p:nvPr>
              <p:extLst>
                <p:ext uri="{D42A27DB-BD31-4B8C-83A1-F6EECF244321}">
                  <p14:modId xmlns:p14="http://schemas.microsoft.com/office/powerpoint/2010/main" val="2861508890"/>
                </p:ext>
              </p:extLst>
            </p:nvPr>
          </p:nvGraphicFramePr>
          <p:xfrm>
            <a:off x="7177841" y="3338467"/>
            <a:ext cx="4087983" cy="2237734"/>
          </p:xfrm>
          <a:graphic>
            <a:graphicData uri="http://schemas.openxmlformats.org/presentationml/2006/ole">
              <mc:AlternateContent xmlns:mc="http://schemas.openxmlformats.org/markup-compatibility/2006">
                <mc:Choice xmlns:v="urn:schemas-microsoft-com:vml" Requires="v">
                  <p:oleObj spid="_x0000_s8300" name="Visio" r:id="rId7" imgW="4972050" imgH="2676525" progId="Visio.Drawing.15">
                    <p:embed/>
                  </p:oleObj>
                </mc:Choice>
                <mc:Fallback>
                  <p:oleObj name="Visio" r:id="rId7" imgW="4972050" imgH="2676525" progId="Visio.Drawing.15">
                    <p:embed/>
                    <p:pic>
                      <p:nvPicPr>
                        <p:cNvPr id="0" name="Object 5"/>
                        <p:cNvPicPr>
                          <a:picLocks noChangeAspect="1" noChangeArrowheads="1"/>
                        </p:cNvPicPr>
                        <p:nvPr/>
                      </p:nvPicPr>
                      <p:blipFill>
                        <a:blip r:embed="rId8"/>
                        <a:srcRect/>
                        <a:stretch>
                          <a:fillRect/>
                        </a:stretch>
                      </p:blipFill>
                      <p:spPr bwMode="auto">
                        <a:xfrm>
                          <a:off x="7177841" y="3338467"/>
                          <a:ext cx="4087983" cy="2237734"/>
                        </a:xfrm>
                        <a:prstGeom prst="rect">
                          <a:avLst/>
                        </a:prstGeom>
                        <a:noFill/>
                      </p:spPr>
                    </p:pic>
                  </p:oleObj>
                </mc:Fallback>
              </mc:AlternateContent>
            </a:graphicData>
          </a:graphic>
        </p:graphicFrame>
        <p:sp>
          <p:nvSpPr>
            <p:cNvPr id="21" name="文本框 20"/>
            <p:cNvSpPr txBox="1"/>
            <p:nvPr/>
          </p:nvSpPr>
          <p:spPr>
            <a:xfrm>
              <a:off x="7610474" y="5697387"/>
              <a:ext cx="2200275" cy="307777"/>
            </a:xfrm>
            <a:prstGeom prst="rect">
              <a:avLst/>
            </a:prstGeom>
            <a:noFill/>
          </p:spPr>
          <p:txBody>
            <a:bodyPr wrap="square" rtlCol="0">
              <a:spAutoFit/>
            </a:bodyPr>
            <a:lstStyle/>
            <a:p>
              <a:r>
                <a:rPr lang="zh-CN" altLang="en-US" sz="1400" dirty="0" smtClean="0"/>
                <a:t>多尺度池化融合模块</a:t>
              </a:r>
              <a:endParaRPr lang="zh-CN" altLang="en-US" sz="1400" dirty="0"/>
            </a:p>
          </p:txBody>
        </p:sp>
      </p:grpSp>
    </p:spTree>
    <p:extLst>
      <p:ext uri="{BB962C8B-B14F-4D97-AF65-F5344CB8AC3E}">
        <p14:creationId xmlns:p14="http://schemas.microsoft.com/office/powerpoint/2010/main" val="221006262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500" fill="hold"/>
                                            <p:tgtEl>
                                              <p:spTgt spid="11"/>
                                            </p:tgtEl>
                                          </p:cBhvr>
                                          <p:by x="70000" y="70000"/>
                                        </p:animScale>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0.00651 -0.02268 L 0.23867 -0.34444 " pathEditMode="relative" rAng="0" ptsTypes="AA">
                                          <p:cBhvr>
                                            <p:cTn id="15" dur="1000" fill="hold"/>
                                            <p:tgtEl>
                                              <p:spTgt spid="11"/>
                                            </p:tgtEl>
                                            <p:attrNameLst>
                                              <p:attrName>ppt_x</p:attrName>
                                              <p:attrName>ppt_y</p:attrName>
                                            </p:attrNameLst>
                                          </p:cBhvr>
                                          <p:rCtr x="11602" y="-16088"/>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500" fill="hold"/>
                                            <p:tgtEl>
                                              <p:spTgt spid="11"/>
                                            </p:tgtEl>
                                          </p:cBhvr>
                                          <p:by x="70000" y="70000"/>
                                        </p:animScale>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0.00651 -0.02268 L 0.23867 -0.34444 " pathEditMode="relative" rAng="0" ptsTypes="AA">
                                          <p:cBhvr>
                                            <p:cTn id="15" dur="1000" fill="hold"/>
                                            <p:tgtEl>
                                              <p:spTgt spid="11"/>
                                            </p:tgtEl>
                                            <p:attrNameLst>
                                              <p:attrName>ppt_x</p:attrName>
                                              <p:attrName>ppt_y</p:attrName>
                                            </p:attrNameLst>
                                          </p:cBhvr>
                                          <p:rCtr x="11602" y="-16088"/>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355257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用于</a:t>
            </a:r>
            <a:r>
              <a:rPr lang="zh-CN" altLang="en-US" b="1" dirty="0">
                <a:solidFill>
                  <a:schemeClr val="tx2">
                    <a:lumMod val="75000"/>
                  </a:schemeClr>
                </a:solidFill>
                <a:latin typeface="+mn-ea"/>
                <a:sym typeface="+mn-ea"/>
              </a:rPr>
              <a:t>深度特征融合的网络结构</a:t>
            </a:r>
            <a:endParaRPr lang="en-US" altLang="zh-CN" b="1" dirty="0">
              <a:solidFill>
                <a:schemeClr val="tx2">
                  <a:lumMod val="75000"/>
                </a:schemeClr>
              </a:solidFill>
              <a:latin typeface="+mn-ea"/>
              <a:sym typeface="+mn-ea"/>
            </a:endParaRPr>
          </a:p>
        </p:txBody>
      </p:sp>
      <p:sp>
        <p:nvSpPr>
          <p:cNvPr id="2" name="矩形 1"/>
          <p:cNvSpPr/>
          <p:nvPr/>
        </p:nvSpPr>
        <p:spPr>
          <a:xfrm>
            <a:off x="743527" y="1638046"/>
            <a:ext cx="10704946" cy="707886"/>
          </a:xfrm>
          <a:prstGeom prst="rect">
            <a:avLst/>
          </a:prstGeom>
        </p:spPr>
        <p:txBody>
          <a:bodyPr wrap="square">
            <a:spAutoFit/>
          </a:bodyPr>
          <a:lstStyle/>
          <a:p>
            <a:pPr>
              <a:lnSpc>
                <a:spcPct val="125000"/>
              </a:lnSpc>
              <a:buClr>
                <a:schemeClr val="tx2">
                  <a:lumMod val="75000"/>
                </a:schemeClr>
              </a:buClr>
            </a:pPr>
            <a:r>
              <a:rPr lang="zh-CN" altLang="en-US" sz="1600" dirty="0" smtClean="0">
                <a:latin typeface="+mn-ea"/>
                <a:sym typeface="+mn-ea"/>
              </a:rPr>
              <a:t>基于单分支编码器的通道融合</a:t>
            </a:r>
            <a:r>
              <a:rPr lang="zh-CN" altLang="en-US" sz="1600" dirty="0" smtClean="0">
                <a:latin typeface="+mn-ea"/>
                <a:sym typeface="+mn-ea"/>
              </a:rPr>
              <a:t>网络（</a:t>
            </a:r>
            <a:r>
              <a:rPr lang="en-US" altLang="zh-CN" sz="1600" dirty="0" smtClean="0">
                <a:latin typeface="+mn-ea"/>
                <a:sym typeface="+mn-ea"/>
              </a:rPr>
              <a:t>One Encoder </a:t>
            </a:r>
            <a:r>
              <a:rPr lang="en-US" altLang="zh-CN" sz="1600" dirty="0" err="1" smtClean="0">
                <a:latin typeface="+mn-ea"/>
                <a:sym typeface="+mn-ea"/>
              </a:rPr>
              <a:t>SimpleNet</a:t>
            </a:r>
            <a:r>
              <a:rPr lang="zh-CN" altLang="en-US" sz="1600" dirty="0" smtClean="0">
                <a:latin typeface="+mn-ea"/>
                <a:sym typeface="+mn-ea"/>
              </a:rPr>
              <a:t>，</a:t>
            </a:r>
            <a:r>
              <a:rPr lang="en-US" altLang="zh-CN" sz="1600" dirty="0" smtClean="0">
                <a:latin typeface="+mn-ea"/>
                <a:sym typeface="+mn-ea"/>
              </a:rPr>
              <a:t>OE-</a:t>
            </a:r>
            <a:r>
              <a:rPr lang="en-US" altLang="zh-CN" sz="1600" dirty="0" err="1" smtClean="0">
                <a:latin typeface="+mn-ea"/>
                <a:sym typeface="+mn-ea"/>
              </a:rPr>
              <a:t>SimpleNet</a:t>
            </a:r>
            <a:r>
              <a:rPr lang="zh-CN" altLang="en-US" sz="1600" dirty="0" smtClean="0">
                <a:latin typeface="+mn-ea"/>
                <a:sym typeface="+mn-ea"/>
              </a:rPr>
              <a:t>）结构</a:t>
            </a:r>
            <a:r>
              <a:rPr lang="zh-CN" altLang="en-US" sz="1600" dirty="0" smtClean="0">
                <a:latin typeface="+mn-ea"/>
                <a:sym typeface="+mn-ea"/>
              </a:rPr>
              <a:t>如下</a:t>
            </a:r>
            <a:r>
              <a:rPr lang="zh-CN" altLang="en-US" sz="1600" dirty="0" smtClean="0">
                <a:latin typeface="+mn-ea"/>
                <a:sym typeface="+mn-ea"/>
              </a:rPr>
              <a:t>，与</a:t>
            </a:r>
            <a:r>
              <a:rPr lang="en-US" altLang="zh-CN" sz="1600" dirty="0" err="1" smtClean="0">
                <a:latin typeface="+mn-ea"/>
                <a:sym typeface="+mn-ea"/>
              </a:rPr>
              <a:t>SimpleNet</a:t>
            </a:r>
            <a:r>
              <a:rPr lang="zh-CN" altLang="en-US" sz="1600" dirty="0" smtClean="0">
                <a:latin typeface="+mn-ea"/>
                <a:sym typeface="+mn-ea"/>
              </a:rPr>
              <a:t>相比结构为改变，输入通道数改变，以彩色</a:t>
            </a:r>
            <a:r>
              <a:rPr lang="zh-CN" altLang="en-US" sz="1600" dirty="0" smtClean="0">
                <a:latin typeface="+mn-ea"/>
                <a:sym typeface="+mn-ea"/>
              </a:rPr>
              <a:t>图与深度信息图融合成四通道、六通道图像后输入到网络中。</a:t>
            </a:r>
            <a:endParaRPr lang="en-US" altLang="zh-CN" sz="1600" dirty="0">
              <a:latin typeface="+mn-ea"/>
              <a:sym typeface="+mn-ea"/>
            </a:endParaRPr>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365394106"/>
              </p:ext>
            </p:extLst>
          </p:nvPr>
        </p:nvGraphicFramePr>
        <p:xfrm>
          <a:off x="1624196" y="2999046"/>
          <a:ext cx="9731362" cy="2010612"/>
        </p:xfrm>
        <a:graphic>
          <a:graphicData uri="http://schemas.openxmlformats.org/presentationml/2006/ole">
            <mc:AlternateContent xmlns:mc="http://schemas.openxmlformats.org/markup-compatibility/2006">
              <mc:Choice xmlns:v="urn:schemas-microsoft-com:vml" Requires="v">
                <p:oleObj spid="_x0000_s29713" name="Visio" r:id="rId4" imgW="9534525" imgH="1743075" progId="Visio.Drawing.15">
                  <p:embed/>
                </p:oleObj>
              </mc:Choice>
              <mc:Fallback>
                <p:oleObj name="Visio" r:id="rId4" imgW="9534525" imgH="174307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196" y="2999046"/>
                        <a:ext cx="9731362" cy="2010612"/>
                      </a:xfrm>
                      <a:prstGeom prst="rect">
                        <a:avLst/>
                      </a:prstGeom>
                      <a:noFill/>
                    </p:spPr>
                  </p:pic>
                </p:oleObj>
              </mc:Fallback>
            </mc:AlternateContent>
          </a:graphicData>
        </a:graphic>
      </p:graphicFrame>
      <p:sp>
        <p:nvSpPr>
          <p:cNvPr id="3" name="矩形 2"/>
          <p:cNvSpPr/>
          <p:nvPr/>
        </p:nvSpPr>
        <p:spPr>
          <a:xfrm>
            <a:off x="5301677" y="5598346"/>
            <a:ext cx="1877571" cy="369332"/>
          </a:xfrm>
          <a:prstGeom prst="rect">
            <a:avLst/>
          </a:prstGeom>
        </p:spPr>
        <p:txBody>
          <a:bodyPr wrap="square">
            <a:spAutoFit/>
          </a:bodyPr>
          <a:lstStyle/>
          <a:p>
            <a:r>
              <a:rPr lang="en-US" altLang="zh-CN" b="1" dirty="0">
                <a:latin typeface="+mn-ea"/>
                <a:sym typeface="+mn-ea"/>
              </a:rPr>
              <a:t>OE-</a:t>
            </a:r>
            <a:r>
              <a:rPr lang="en-US" altLang="zh-CN" b="1" dirty="0" err="1">
                <a:latin typeface="+mn-ea"/>
                <a:sym typeface="+mn-ea"/>
              </a:rPr>
              <a:t>SimpleNet</a:t>
            </a:r>
            <a:endParaRPr lang="zh-CN" altLang="en-US" b="1" dirty="0"/>
          </a:p>
        </p:txBody>
      </p:sp>
      <p:sp>
        <p:nvSpPr>
          <p:cNvPr id="18" name="矩形 17"/>
          <p:cNvSpPr/>
          <p:nvPr/>
        </p:nvSpPr>
        <p:spPr>
          <a:xfrm>
            <a:off x="1976000" y="5013441"/>
            <a:ext cx="1877571" cy="307777"/>
          </a:xfrm>
          <a:prstGeom prst="rect">
            <a:avLst/>
          </a:prstGeom>
        </p:spPr>
        <p:txBody>
          <a:bodyPr wrap="square">
            <a:spAutoFit/>
          </a:bodyPr>
          <a:lstStyle/>
          <a:p>
            <a:r>
              <a:rPr lang="zh-CN" altLang="en-US" sz="1400" dirty="0" smtClean="0">
                <a:latin typeface="+mn-ea"/>
                <a:sym typeface="+mn-ea"/>
              </a:rPr>
              <a:t>四通道、六通道输入</a:t>
            </a:r>
            <a:endParaRPr lang="zh-CN" altLang="en-US" sz="1400" dirty="0"/>
          </a:p>
        </p:txBody>
      </p:sp>
      <p:sp>
        <p:nvSpPr>
          <p:cNvPr id="19" name="矩形 18"/>
          <p:cNvSpPr/>
          <p:nvPr/>
        </p:nvSpPr>
        <p:spPr>
          <a:xfrm>
            <a:off x="9388253" y="5074996"/>
            <a:ext cx="1877571" cy="307777"/>
          </a:xfrm>
          <a:prstGeom prst="rect">
            <a:avLst/>
          </a:prstGeom>
        </p:spPr>
        <p:txBody>
          <a:bodyPr wrap="square">
            <a:spAutoFit/>
          </a:bodyPr>
          <a:lstStyle/>
          <a:p>
            <a:r>
              <a:rPr lang="zh-CN" altLang="en-US" sz="1400" dirty="0" smtClean="0">
                <a:latin typeface="+mn-ea"/>
                <a:sym typeface="+mn-ea"/>
              </a:rPr>
              <a:t>语义分割输出</a:t>
            </a:r>
            <a:endParaRPr lang="zh-CN" altLang="en-US" sz="1400" dirty="0"/>
          </a:p>
        </p:txBody>
      </p:sp>
    </p:spTree>
    <p:extLst>
      <p:ext uri="{BB962C8B-B14F-4D97-AF65-F5344CB8AC3E}">
        <p14:creationId xmlns:p14="http://schemas.microsoft.com/office/powerpoint/2010/main" val="1804185458"/>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355257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用于</a:t>
            </a:r>
            <a:r>
              <a:rPr lang="zh-CN" altLang="en-US" b="1" dirty="0">
                <a:solidFill>
                  <a:schemeClr val="tx2">
                    <a:lumMod val="75000"/>
                  </a:schemeClr>
                </a:solidFill>
                <a:latin typeface="+mn-ea"/>
                <a:sym typeface="+mn-ea"/>
              </a:rPr>
              <a:t>深度特征融合的网络结构</a:t>
            </a:r>
            <a:endParaRPr lang="en-US" altLang="zh-CN" b="1" dirty="0">
              <a:solidFill>
                <a:schemeClr val="tx2">
                  <a:lumMod val="75000"/>
                </a:schemeClr>
              </a:solidFill>
              <a:latin typeface="+mn-ea"/>
              <a:sym typeface="+mn-ea"/>
            </a:endParaRPr>
          </a:p>
        </p:txBody>
      </p:sp>
      <p:sp>
        <p:nvSpPr>
          <p:cNvPr id="17" name="矩形 16"/>
          <p:cNvSpPr/>
          <p:nvPr/>
        </p:nvSpPr>
        <p:spPr>
          <a:xfrm>
            <a:off x="757381" y="1625528"/>
            <a:ext cx="10364064" cy="707886"/>
          </a:xfrm>
          <a:prstGeom prst="rect">
            <a:avLst/>
          </a:prstGeom>
        </p:spPr>
        <p:txBody>
          <a:bodyPr wrap="square">
            <a:spAutoFit/>
          </a:bodyPr>
          <a:lstStyle/>
          <a:p>
            <a:pPr>
              <a:lnSpc>
                <a:spcPct val="125000"/>
              </a:lnSpc>
              <a:buClr>
                <a:schemeClr val="tx2">
                  <a:lumMod val="75000"/>
                </a:schemeClr>
              </a:buClr>
            </a:pPr>
            <a:r>
              <a:rPr lang="zh-CN" altLang="en-US" sz="1600" dirty="0" smtClean="0">
                <a:latin typeface="+mn-ea"/>
                <a:sym typeface="+mn-ea"/>
              </a:rPr>
              <a:t>基于双分支编码器的逐层特征</a:t>
            </a:r>
            <a:r>
              <a:rPr lang="zh-CN" altLang="en-US" sz="1600" dirty="0" smtClean="0">
                <a:latin typeface="+mn-ea"/>
                <a:sym typeface="+mn-ea"/>
              </a:rPr>
              <a:t>融合结构（</a:t>
            </a:r>
            <a:r>
              <a:rPr lang="en-US" altLang="zh-CN" sz="1600" dirty="0" smtClean="0">
                <a:latin typeface="+mn-ea"/>
                <a:sym typeface="+mn-ea"/>
              </a:rPr>
              <a:t>Double Encoder </a:t>
            </a:r>
            <a:r>
              <a:rPr lang="en-US" altLang="zh-CN" sz="1600" dirty="0" err="1" smtClean="0">
                <a:latin typeface="+mn-ea"/>
                <a:sym typeface="+mn-ea"/>
              </a:rPr>
              <a:t>SimpleNet</a:t>
            </a:r>
            <a:r>
              <a:rPr lang="zh-CN" altLang="en-US" sz="1600" dirty="0" smtClean="0">
                <a:latin typeface="+mn-ea"/>
                <a:sym typeface="+mn-ea"/>
              </a:rPr>
              <a:t>，</a:t>
            </a:r>
            <a:r>
              <a:rPr lang="en-US" altLang="zh-CN" sz="1600" dirty="0" smtClean="0">
                <a:latin typeface="+mn-ea"/>
                <a:sym typeface="+mn-ea"/>
              </a:rPr>
              <a:t>DE-</a:t>
            </a:r>
            <a:r>
              <a:rPr lang="en-US" altLang="zh-CN" sz="1600" dirty="0" err="1" smtClean="0">
                <a:latin typeface="+mn-ea"/>
                <a:sym typeface="+mn-ea"/>
              </a:rPr>
              <a:t>SimpleNet</a:t>
            </a:r>
            <a:r>
              <a:rPr lang="zh-CN" altLang="en-US" sz="1600" dirty="0" smtClean="0">
                <a:latin typeface="+mn-ea"/>
                <a:sym typeface="+mn-ea"/>
              </a:rPr>
              <a:t>），</a:t>
            </a:r>
            <a:r>
              <a:rPr lang="zh-CN" altLang="en-US" sz="1600" dirty="0" smtClean="0">
                <a:latin typeface="+mn-ea"/>
                <a:sym typeface="+mn-ea"/>
              </a:rPr>
              <a:t>彩色图与深度信息图分别经过两个相同的编码器提取特征后逐层融合。</a:t>
            </a:r>
            <a:endParaRPr lang="en-US" altLang="zh-CN" sz="1600" dirty="0">
              <a:latin typeface="+mn-ea"/>
              <a:sym typeface="+mn-ea"/>
            </a:endParaRPr>
          </a:p>
        </p:txBody>
      </p:sp>
      <p:sp>
        <p:nvSpPr>
          <p:cNvPr id="2" name="矩形 1"/>
          <p:cNvSpPr/>
          <p:nvPr/>
        </p:nvSpPr>
        <p:spPr>
          <a:xfrm>
            <a:off x="5201434" y="5828839"/>
            <a:ext cx="1588897" cy="369332"/>
          </a:xfrm>
          <a:prstGeom prst="rect">
            <a:avLst/>
          </a:prstGeom>
        </p:spPr>
        <p:txBody>
          <a:bodyPr wrap="none">
            <a:spAutoFit/>
          </a:bodyPr>
          <a:lstStyle/>
          <a:p>
            <a:r>
              <a:rPr lang="en-US" altLang="zh-CN" b="1" dirty="0" smtClean="0">
                <a:latin typeface="+mn-ea"/>
                <a:sym typeface="+mn-ea"/>
              </a:rPr>
              <a:t>DE-</a:t>
            </a:r>
            <a:r>
              <a:rPr lang="en-US" altLang="zh-CN" b="1" dirty="0" err="1" smtClean="0">
                <a:latin typeface="+mn-ea"/>
                <a:sym typeface="+mn-ea"/>
              </a:rPr>
              <a:t>SimpleNet</a:t>
            </a:r>
            <a:endParaRPr lang="zh-CN" altLang="en-US" b="1" dirty="0"/>
          </a:p>
        </p:txBody>
      </p:sp>
      <p:grpSp>
        <p:nvGrpSpPr>
          <p:cNvPr id="3" name="组合 2"/>
          <p:cNvGrpSpPr/>
          <p:nvPr/>
        </p:nvGrpSpPr>
        <p:grpSpPr>
          <a:xfrm>
            <a:off x="1588508" y="2381055"/>
            <a:ext cx="8701810" cy="3530551"/>
            <a:chOff x="1596147" y="2329065"/>
            <a:chExt cx="8701810" cy="3530551"/>
          </a:xfrm>
        </p:grpSpPr>
        <p:graphicFrame>
          <p:nvGraphicFramePr>
            <p:cNvPr id="14" name="对象 13"/>
            <p:cNvGraphicFramePr>
              <a:graphicFrameLocks noChangeAspect="1"/>
            </p:cNvGraphicFramePr>
            <p:nvPr>
              <p:extLst>
                <p:ext uri="{D42A27DB-BD31-4B8C-83A1-F6EECF244321}">
                  <p14:modId xmlns:p14="http://schemas.microsoft.com/office/powerpoint/2010/main" val="120269125"/>
                </p:ext>
              </p:extLst>
            </p:nvPr>
          </p:nvGraphicFramePr>
          <p:xfrm>
            <a:off x="1596147" y="2329065"/>
            <a:ext cx="8701810" cy="3480724"/>
          </p:xfrm>
          <a:graphic>
            <a:graphicData uri="http://schemas.openxmlformats.org/presentationml/2006/ole">
              <mc:AlternateContent xmlns:mc="http://schemas.openxmlformats.org/markup-compatibility/2006">
                <mc:Choice xmlns:v="urn:schemas-microsoft-com:vml" Requires="v">
                  <p:oleObj spid="_x0000_s9268" name="Visio" r:id="rId4" imgW="9629775" imgH="3800475" progId="Visio.Drawing.15">
                    <p:embed/>
                  </p:oleObj>
                </mc:Choice>
                <mc:Fallback>
                  <p:oleObj name="Visio" r:id="rId4" imgW="9629775" imgH="3800475"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147" y="2329065"/>
                          <a:ext cx="8701810" cy="3480724"/>
                        </a:xfrm>
                        <a:prstGeom prst="rect">
                          <a:avLst/>
                        </a:prstGeom>
                        <a:noFill/>
                      </p:spPr>
                    </p:pic>
                  </p:oleObj>
                </mc:Fallback>
              </mc:AlternateContent>
            </a:graphicData>
          </a:graphic>
        </p:graphicFrame>
        <p:sp>
          <p:nvSpPr>
            <p:cNvPr id="18" name="矩形 17"/>
            <p:cNvSpPr/>
            <p:nvPr/>
          </p:nvSpPr>
          <p:spPr>
            <a:xfrm>
              <a:off x="2025917" y="3780700"/>
              <a:ext cx="723275" cy="307777"/>
            </a:xfrm>
            <a:prstGeom prst="rect">
              <a:avLst/>
            </a:prstGeom>
          </p:spPr>
          <p:txBody>
            <a:bodyPr wrap="none">
              <a:spAutoFit/>
            </a:bodyPr>
            <a:lstStyle/>
            <a:p>
              <a:r>
                <a:rPr lang="zh-CN" altLang="en-US" sz="1400" dirty="0" smtClean="0">
                  <a:latin typeface="+mn-ea"/>
                  <a:sym typeface="+mn-ea"/>
                </a:rPr>
                <a:t>彩色图</a:t>
              </a:r>
              <a:endParaRPr lang="zh-CN" altLang="en-US" sz="1400" dirty="0"/>
            </a:p>
          </p:txBody>
        </p:sp>
        <p:sp>
          <p:nvSpPr>
            <p:cNvPr id="19" name="矩形 18"/>
            <p:cNvSpPr/>
            <p:nvPr/>
          </p:nvSpPr>
          <p:spPr>
            <a:xfrm>
              <a:off x="2004434" y="5551839"/>
              <a:ext cx="1082348" cy="307777"/>
            </a:xfrm>
            <a:prstGeom prst="rect">
              <a:avLst/>
            </a:prstGeom>
          </p:spPr>
          <p:txBody>
            <a:bodyPr wrap="none">
              <a:spAutoFit/>
            </a:bodyPr>
            <a:lstStyle/>
            <a:p>
              <a:r>
                <a:rPr lang="zh-CN" altLang="en-US" sz="1400" dirty="0" smtClean="0"/>
                <a:t>深度信息图</a:t>
              </a:r>
              <a:endParaRPr lang="zh-CN" altLang="en-US" sz="1400" dirty="0"/>
            </a:p>
          </p:txBody>
        </p:sp>
      </p:grpSp>
    </p:spTree>
    <p:extLst>
      <p:ext uri="{BB962C8B-B14F-4D97-AF65-F5344CB8AC3E}">
        <p14:creationId xmlns:p14="http://schemas.microsoft.com/office/powerpoint/2010/main" val="828628219"/>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线形标注 2(带边框和强调线) 22"/>
          <p:cNvSpPr/>
          <p:nvPr/>
        </p:nvSpPr>
        <p:spPr>
          <a:xfrm flipH="1">
            <a:off x="813236" y="3132349"/>
            <a:ext cx="5451745" cy="530038"/>
          </a:xfrm>
          <a:prstGeom prst="accentBorderCallout2">
            <a:avLst>
              <a:gd name="adj1" fmla="val 50953"/>
              <a:gd name="adj2" fmla="val -7870"/>
              <a:gd name="adj3" fmla="val 50953"/>
              <a:gd name="adj4" fmla="val -19864"/>
              <a:gd name="adj5" fmla="val -68639"/>
              <a:gd name="adj6" fmla="val -47808"/>
            </a:avLst>
          </a:prstGeom>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2">
                  <a:lumMod val="25000"/>
                </a:schemeClr>
              </a:solidFill>
              <a:latin typeface="华文楷体" panose="02010600040101010101" pitchFamily="2" charset="-122"/>
              <a:ea typeface="华文楷体" panose="02010600040101010101" pitchFamily="2" charset="-122"/>
            </a:endParaRPr>
          </a:p>
        </p:txBody>
      </p:sp>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网络训练</a:t>
            </a:r>
            <a:endParaRPr lang="en-US" altLang="zh-CN" b="1" dirty="0">
              <a:solidFill>
                <a:schemeClr val="tx2">
                  <a:lumMod val="75000"/>
                </a:schemeClr>
              </a:solidFill>
              <a:latin typeface="+mn-ea"/>
              <a:sym typeface="+mn-ea"/>
            </a:endParaRPr>
          </a:p>
        </p:txBody>
      </p:sp>
      <p:sp useBgFill="1">
        <p:nvSpPr>
          <p:cNvPr id="24" name="线形标注 2(带边框和强调线) 23"/>
          <p:cNvSpPr/>
          <p:nvPr/>
        </p:nvSpPr>
        <p:spPr>
          <a:xfrm flipH="1">
            <a:off x="857406" y="4417667"/>
            <a:ext cx="5471543" cy="779630"/>
          </a:xfrm>
          <a:prstGeom prst="accentBorderCallout2">
            <a:avLst>
              <a:gd name="adj1" fmla="val 50953"/>
              <a:gd name="adj2" fmla="val -7870"/>
              <a:gd name="adj3" fmla="val 50953"/>
              <a:gd name="adj4" fmla="val -17593"/>
              <a:gd name="adj5" fmla="val -102080"/>
              <a:gd name="adj6" fmla="val -29779"/>
            </a:avLst>
          </a:prstGeom>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t>随机梯度下降法（</a:t>
            </a:r>
            <a:r>
              <a:rPr lang="en-US" altLang="zh-CN" sz="3200" dirty="0"/>
              <a:t>SGD</a:t>
            </a:r>
            <a:r>
              <a:rPr lang="zh-CN" altLang="zh-CN" sz="3200" dirty="0"/>
              <a:t>）</a:t>
            </a:r>
            <a:endParaRPr lang="zh-CN" altLang="en-US" sz="3200" b="1" dirty="0">
              <a:solidFill>
                <a:schemeClr val="bg2">
                  <a:lumMod val="25000"/>
                </a:schemeClr>
              </a:solidFill>
              <a:latin typeface="华文楷体" panose="02010600040101010101" pitchFamily="2" charset="-122"/>
              <a:ea typeface="华文楷体" panose="02010600040101010101" pitchFamily="2" charset="-122"/>
            </a:endParaRPr>
          </a:p>
        </p:txBody>
      </p:sp>
      <p:grpSp>
        <p:nvGrpSpPr>
          <p:cNvPr id="31" name="组合 30"/>
          <p:cNvGrpSpPr/>
          <p:nvPr/>
        </p:nvGrpSpPr>
        <p:grpSpPr>
          <a:xfrm>
            <a:off x="837880" y="3132349"/>
            <a:ext cx="5367658" cy="530038"/>
            <a:chOff x="837880" y="3151399"/>
            <a:chExt cx="5367658" cy="530038"/>
          </a:xfrm>
        </p:grpSpPr>
        <p:graphicFrame>
          <p:nvGraphicFramePr>
            <p:cNvPr id="14" name="对象 13"/>
            <p:cNvGraphicFramePr>
              <a:graphicFrameLocks noChangeAspect="1"/>
            </p:cNvGraphicFramePr>
            <p:nvPr>
              <p:extLst>
                <p:ext uri="{D42A27DB-BD31-4B8C-83A1-F6EECF244321}">
                  <p14:modId xmlns:p14="http://schemas.microsoft.com/office/powerpoint/2010/main" val="2023444019"/>
                </p:ext>
              </p:extLst>
            </p:nvPr>
          </p:nvGraphicFramePr>
          <p:xfrm>
            <a:off x="2657131" y="3151399"/>
            <a:ext cx="3548407" cy="530038"/>
          </p:xfrm>
          <a:graphic>
            <a:graphicData uri="http://schemas.openxmlformats.org/presentationml/2006/ole">
              <mc:AlternateContent xmlns:mc="http://schemas.openxmlformats.org/markup-compatibility/2006">
                <mc:Choice xmlns:v="urn:schemas-microsoft-com:vml" Requires="v">
                  <p:oleObj spid="_x0000_s17562" name="Equation" r:id="rId4" imgW="2286000" imgH="381000" progId="Equation.DSMT4">
                    <p:embed/>
                  </p:oleObj>
                </mc:Choice>
                <mc:Fallback>
                  <p:oleObj name="Equation" r:id="rId4" imgW="2286000" imgH="381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7131" y="3151399"/>
                          <a:ext cx="3548407" cy="530038"/>
                        </a:xfrm>
                        <a:prstGeom prst="rect">
                          <a:avLst/>
                        </a:prstGeom>
                        <a:noFill/>
                      </p:spPr>
                    </p:pic>
                  </p:oleObj>
                </mc:Fallback>
              </mc:AlternateContent>
            </a:graphicData>
          </a:graphic>
        </p:graphicFrame>
        <p:sp>
          <p:nvSpPr>
            <p:cNvPr id="15" name="文本框 14"/>
            <p:cNvSpPr txBox="1"/>
            <p:nvPr/>
          </p:nvSpPr>
          <p:spPr>
            <a:xfrm>
              <a:off x="837880" y="3187684"/>
              <a:ext cx="2818678" cy="369332"/>
            </a:xfrm>
            <a:prstGeom prst="rect">
              <a:avLst/>
            </a:prstGeom>
            <a:noFill/>
          </p:spPr>
          <p:txBody>
            <a:bodyPr wrap="square" rtlCol="0">
              <a:spAutoFit/>
            </a:bodyPr>
            <a:lstStyle/>
            <a:p>
              <a:r>
                <a:rPr lang="zh-CN" altLang="en-US" dirty="0" smtClean="0"/>
                <a:t>交叉熵损失函数：</a:t>
              </a:r>
              <a:endParaRPr lang="zh-CN" altLang="en-US" dirty="0"/>
            </a:p>
          </p:txBody>
        </p:sp>
      </p:grpSp>
      <p:grpSp>
        <p:nvGrpSpPr>
          <p:cNvPr id="32" name="组合 31"/>
          <p:cNvGrpSpPr/>
          <p:nvPr/>
        </p:nvGrpSpPr>
        <p:grpSpPr>
          <a:xfrm>
            <a:off x="857407" y="4503788"/>
            <a:ext cx="4338657" cy="669490"/>
            <a:chOff x="857407" y="4522838"/>
            <a:chExt cx="4338657" cy="669490"/>
          </a:xfrm>
        </p:grpSpPr>
        <p:sp>
          <p:nvSpPr>
            <p:cNvPr id="17" name="文本框 16"/>
            <p:cNvSpPr txBox="1"/>
            <p:nvPr/>
          </p:nvSpPr>
          <p:spPr>
            <a:xfrm>
              <a:off x="857407" y="4618491"/>
              <a:ext cx="2230848" cy="369332"/>
            </a:xfrm>
            <a:prstGeom prst="rect">
              <a:avLst/>
            </a:prstGeom>
            <a:noFill/>
          </p:spPr>
          <p:txBody>
            <a:bodyPr wrap="square" rtlCol="0">
              <a:spAutoFit/>
            </a:bodyPr>
            <a:lstStyle/>
            <a:p>
              <a:r>
                <a:rPr lang="zh-CN" altLang="en-US" dirty="0" smtClean="0"/>
                <a:t>随机梯度下降法：</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1629591141"/>
                </p:ext>
              </p:extLst>
            </p:nvPr>
          </p:nvGraphicFramePr>
          <p:xfrm>
            <a:off x="2921925" y="4522838"/>
            <a:ext cx="2274139" cy="297991"/>
          </p:xfrm>
          <a:graphic>
            <a:graphicData uri="http://schemas.openxmlformats.org/presentationml/2006/ole">
              <mc:AlternateContent xmlns:mc="http://schemas.openxmlformats.org/markup-compatibility/2006">
                <mc:Choice xmlns:v="urn:schemas-microsoft-com:vml" Requires="v">
                  <p:oleObj spid="_x0000_s17563" name="Equation" r:id="rId6" imgW="1155700" imgH="203200" progId="Equation.DSMT4">
                    <p:embed/>
                  </p:oleObj>
                </mc:Choice>
                <mc:Fallback>
                  <p:oleObj name="Equation" r:id="rId6" imgW="1155700" imgH="2032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925" y="4522838"/>
                          <a:ext cx="2274139" cy="297991"/>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646145553"/>
                </p:ext>
              </p:extLst>
            </p:nvPr>
          </p:nvGraphicFramePr>
          <p:xfrm>
            <a:off x="2967119" y="4877906"/>
            <a:ext cx="1347523" cy="314422"/>
          </p:xfrm>
          <a:graphic>
            <a:graphicData uri="http://schemas.openxmlformats.org/presentationml/2006/ole">
              <mc:AlternateContent xmlns:mc="http://schemas.openxmlformats.org/markup-compatibility/2006">
                <mc:Choice xmlns:v="urn:schemas-microsoft-com:vml" Requires="v">
                  <p:oleObj spid="_x0000_s17564" name="Equation" r:id="rId8" imgW="825500" imgH="203200" progId="Equation.DSMT4">
                    <p:embed/>
                  </p:oleObj>
                </mc:Choice>
                <mc:Fallback>
                  <p:oleObj name="Equation" r:id="rId8" imgW="825500" imgH="20320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7119" y="4877906"/>
                          <a:ext cx="1347523" cy="314422"/>
                        </a:xfrm>
                        <a:prstGeom prst="rect">
                          <a:avLst/>
                        </a:prstGeom>
                        <a:noFill/>
                      </p:spPr>
                    </p:pic>
                  </p:oleObj>
                </mc:Fallback>
              </mc:AlternateContent>
            </a:graphicData>
          </a:graphic>
        </p:graphicFrame>
      </p:grpSp>
      <p:sp useBgFill="1">
        <p:nvSpPr>
          <p:cNvPr id="42" name="线形标注 2(带边框和强调线) 41"/>
          <p:cNvSpPr/>
          <p:nvPr/>
        </p:nvSpPr>
        <p:spPr>
          <a:xfrm flipH="1">
            <a:off x="813237" y="1833589"/>
            <a:ext cx="5451745" cy="480003"/>
          </a:xfrm>
          <a:prstGeom prst="accentBorderCallout2">
            <a:avLst>
              <a:gd name="adj1" fmla="val 50953"/>
              <a:gd name="adj2" fmla="val -7870"/>
              <a:gd name="adj3" fmla="val 50953"/>
              <a:gd name="adj4" fmla="val -19801"/>
              <a:gd name="adj5" fmla="val 17728"/>
              <a:gd name="adj6" fmla="val -47193"/>
            </a:avLst>
          </a:prstGeom>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2">
                  <a:lumMod val="25000"/>
                </a:schemeClr>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837880" y="1890955"/>
            <a:ext cx="5323568" cy="369332"/>
          </a:xfrm>
          <a:prstGeom prst="rect">
            <a:avLst/>
          </a:prstGeom>
          <a:noFill/>
        </p:spPr>
        <p:txBody>
          <a:bodyPr wrap="square" rtlCol="0">
            <a:spAutoFit/>
          </a:bodyPr>
          <a:lstStyle/>
          <a:p>
            <a:r>
              <a:rPr lang="zh-CN" altLang="en-US" dirty="0"/>
              <a:t>输入：</a:t>
            </a:r>
            <a:r>
              <a:rPr lang="en-US" altLang="zh-CN" dirty="0"/>
              <a:t>RGB</a:t>
            </a:r>
            <a:r>
              <a:rPr lang="zh-CN" altLang="en-US" dirty="0"/>
              <a:t>、</a:t>
            </a:r>
            <a:r>
              <a:rPr lang="en-US" altLang="zh-CN" dirty="0"/>
              <a:t>RGB-D</a:t>
            </a:r>
            <a:r>
              <a:rPr lang="zh-CN" altLang="en-US" dirty="0"/>
              <a:t>、</a:t>
            </a:r>
            <a:r>
              <a:rPr lang="en-US" altLang="zh-CN" dirty="0"/>
              <a:t>RGB-HHA </a:t>
            </a:r>
            <a:r>
              <a:rPr lang="zh-CN" altLang="en-US" dirty="0"/>
              <a:t>（尺寸：</a:t>
            </a:r>
            <a:r>
              <a:rPr lang="en-US" altLang="zh-CN" dirty="0"/>
              <a:t>256×512</a:t>
            </a:r>
            <a:r>
              <a:rPr lang="zh-CN" altLang="en-US" dirty="0"/>
              <a:t>）</a:t>
            </a:r>
          </a:p>
        </p:txBody>
      </p:sp>
      <p:graphicFrame>
        <p:nvGraphicFramePr>
          <p:cNvPr id="33" name="表格 32"/>
          <p:cNvGraphicFramePr>
            <a:graphicFrameLocks noGrp="1"/>
          </p:cNvGraphicFramePr>
          <p:nvPr>
            <p:extLst>
              <p:ext uri="{D42A27DB-BD31-4B8C-83A1-F6EECF244321}">
                <p14:modId xmlns:p14="http://schemas.microsoft.com/office/powerpoint/2010/main" val="1623104032"/>
              </p:ext>
            </p:extLst>
          </p:nvPr>
        </p:nvGraphicFramePr>
        <p:xfrm>
          <a:off x="1563650" y="2624780"/>
          <a:ext cx="4937259" cy="2234076"/>
        </p:xfrm>
        <a:graphic>
          <a:graphicData uri="http://schemas.openxmlformats.org/drawingml/2006/table">
            <a:tbl>
              <a:tblPr firstRow="1" firstCol="1" bandRow="1"/>
              <a:tblGrid>
                <a:gridCol w="1967150"/>
                <a:gridCol w="2970109"/>
              </a:tblGrid>
              <a:tr h="372346">
                <a:tc>
                  <a:txBody>
                    <a:bodyPr/>
                    <a:lstStyle/>
                    <a:p>
                      <a:pPr marL="304800" indent="304800">
                        <a:lnSpc>
                          <a:spcPct val="125000"/>
                        </a:lnSpc>
                        <a:spcAft>
                          <a:spcPts val="0"/>
                        </a:spcAft>
                      </a:pPr>
                      <a:r>
                        <a:rPr lang="zh-CN" sz="1400" kern="100" dirty="0">
                          <a:effectLst/>
                          <a:latin typeface="Times New Roman" panose="02020603050405020304" pitchFamily="18" charset="0"/>
                          <a:ea typeface="宋体" panose="02010600030101010101" pitchFamily="2" charset="-122"/>
                        </a:rPr>
                        <a:t>项目</a:t>
                      </a:r>
                      <a:endParaRPr lang="zh-CN" sz="1800" dirty="0">
                        <a:effectLst/>
                        <a:latin typeface="Times New Roman" panose="02020603050405020304" pitchFamily="18" charset="0"/>
                        <a:ea typeface="宋体" panose="02010600030101010101" pitchFamily="2" charset="-122"/>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304800" indent="304800">
                        <a:lnSpc>
                          <a:spcPct val="125000"/>
                        </a:lnSpc>
                        <a:spcAft>
                          <a:spcPts val="0"/>
                        </a:spcAft>
                      </a:pPr>
                      <a:r>
                        <a:rPr lang="zh-CN" sz="1400" kern="100" dirty="0">
                          <a:effectLst/>
                          <a:latin typeface="Times New Roman" panose="02020603050405020304" pitchFamily="18" charset="0"/>
                          <a:ea typeface="宋体" panose="02010600030101010101" pitchFamily="2" charset="-122"/>
                        </a:rPr>
                        <a:t>内容</a:t>
                      </a:r>
                      <a:endParaRPr lang="zh-CN" sz="1800" dirty="0">
                        <a:effectLst/>
                        <a:latin typeface="Times New Roman" panose="02020603050405020304" pitchFamily="18" charset="0"/>
                        <a:ea typeface="宋体" panose="02010600030101010101" pitchFamily="2" charset="-122"/>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72346">
                <a:tc>
                  <a:txBody>
                    <a:bodyPr/>
                    <a:lstStyle/>
                    <a:p>
                      <a:pPr indent="304800" algn="ctr">
                        <a:lnSpc>
                          <a:spcPct val="125000"/>
                        </a:lnSpc>
                        <a:spcAft>
                          <a:spcPts val="0"/>
                        </a:spcAft>
                      </a:pPr>
                      <a:r>
                        <a:rPr lang="en-US" sz="1400" kern="100">
                          <a:effectLst/>
                          <a:latin typeface="Times New Roman" panose="02020603050405020304" pitchFamily="18" charset="0"/>
                          <a:ea typeface="宋体" panose="02010600030101010101" pitchFamily="2" charset="-122"/>
                        </a:rPr>
                        <a:t>CPU</a:t>
                      </a:r>
                      <a:endParaRPr lang="zh-CN" sz="1800">
                        <a:effectLst/>
                        <a:latin typeface="Times New Roman" panose="02020603050405020304" pitchFamily="18" charset="0"/>
                        <a:ea typeface="宋体" panose="02010600030101010101" pitchFamily="2" charset="-122"/>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304800" algn="ctr">
                        <a:lnSpc>
                          <a:spcPct val="125000"/>
                        </a:lnSpc>
                        <a:spcAft>
                          <a:spcPts val="0"/>
                        </a:spcAft>
                      </a:pPr>
                      <a:r>
                        <a:rPr lang="en-US" sz="1400" kern="100">
                          <a:effectLst/>
                          <a:latin typeface="Times New Roman" panose="02020603050405020304" pitchFamily="18" charset="0"/>
                          <a:ea typeface="宋体" panose="02010600030101010101" pitchFamily="2" charset="-122"/>
                        </a:rPr>
                        <a:t>Intel Xeon E5-2620</a:t>
                      </a:r>
                      <a:endParaRPr lang="zh-CN" sz="1800">
                        <a:effectLst/>
                        <a:latin typeface="Times New Roman" panose="02020603050405020304" pitchFamily="18" charset="0"/>
                        <a:ea typeface="宋体" panose="02010600030101010101" pitchFamily="2" charset="-122"/>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r>
              <a:tr h="372346">
                <a:tc>
                  <a:txBody>
                    <a:bodyPr/>
                    <a:lstStyle/>
                    <a:p>
                      <a:pPr indent="304800" algn="ctr">
                        <a:lnSpc>
                          <a:spcPct val="125000"/>
                        </a:lnSpc>
                        <a:spcAft>
                          <a:spcPts val="0"/>
                        </a:spcAft>
                      </a:pPr>
                      <a:r>
                        <a:rPr lang="en-US" sz="1400" kern="100" dirty="0">
                          <a:effectLst/>
                          <a:latin typeface="Times New Roman" panose="02020603050405020304" pitchFamily="18" charset="0"/>
                          <a:ea typeface="宋体" panose="02010600030101010101" pitchFamily="2" charset="-122"/>
                        </a:rPr>
                        <a:t>GPU</a:t>
                      </a:r>
                      <a:endParaRPr lang="zh-CN" sz="18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304800" algn="ctr">
                        <a:lnSpc>
                          <a:spcPct val="125000"/>
                        </a:lnSpc>
                        <a:spcAft>
                          <a:spcPts val="0"/>
                        </a:spcAft>
                      </a:pPr>
                      <a:r>
                        <a:rPr lang="en-US" sz="1400" kern="100" dirty="0">
                          <a:effectLst/>
                          <a:latin typeface="Times New Roman" panose="02020603050405020304" pitchFamily="18" charset="0"/>
                          <a:ea typeface="宋体" panose="02010600030101010101" pitchFamily="2" charset="-122"/>
                        </a:rPr>
                        <a:t>GeForce GTX TITAN X</a:t>
                      </a:r>
                      <a:endParaRPr lang="zh-CN" sz="18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r>
              <a:tr h="372346">
                <a:tc>
                  <a:txBody>
                    <a:bodyPr/>
                    <a:lstStyle/>
                    <a:p>
                      <a:pPr indent="304800" algn="ctr">
                        <a:lnSpc>
                          <a:spcPct val="125000"/>
                        </a:lnSpc>
                        <a:spcAft>
                          <a:spcPts val="0"/>
                        </a:spcAft>
                      </a:pPr>
                      <a:r>
                        <a:rPr lang="en-US" sz="1400" kern="100" dirty="0">
                          <a:effectLst/>
                          <a:latin typeface="Times New Roman" panose="02020603050405020304" pitchFamily="18" charset="0"/>
                          <a:ea typeface="宋体" panose="02010600030101010101" pitchFamily="2" charset="-122"/>
                        </a:rPr>
                        <a:t>RAM</a:t>
                      </a:r>
                      <a:endParaRPr lang="zh-CN" sz="18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304800" algn="ctr">
                        <a:lnSpc>
                          <a:spcPct val="125000"/>
                        </a:lnSpc>
                        <a:spcAft>
                          <a:spcPts val="0"/>
                        </a:spcAft>
                      </a:pPr>
                      <a:r>
                        <a:rPr lang="en-US" sz="1400" kern="100">
                          <a:effectLst/>
                          <a:latin typeface="Times New Roman" panose="02020603050405020304" pitchFamily="18" charset="0"/>
                          <a:ea typeface="宋体" panose="02010600030101010101" pitchFamily="2" charset="-122"/>
                        </a:rPr>
                        <a:t>32GB</a:t>
                      </a:r>
                      <a:endParaRPr lang="zh-CN" sz="18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r>
              <a:tr h="372346">
                <a:tc>
                  <a:txBody>
                    <a:bodyPr/>
                    <a:lstStyle/>
                    <a:p>
                      <a:pPr indent="304800" algn="ctr">
                        <a:lnSpc>
                          <a:spcPct val="125000"/>
                        </a:lnSpc>
                        <a:spcAft>
                          <a:spcPts val="0"/>
                        </a:spcAft>
                      </a:pPr>
                      <a:r>
                        <a:rPr lang="en-US" sz="1400" kern="100" dirty="0" err="1">
                          <a:effectLst/>
                          <a:latin typeface="Times New Roman" panose="02020603050405020304" pitchFamily="18" charset="0"/>
                          <a:ea typeface="宋体" panose="02010600030101010101" pitchFamily="2" charset="-122"/>
                        </a:rPr>
                        <a:t>Cuda</a:t>
                      </a:r>
                      <a:endParaRPr lang="zh-CN" sz="18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304800" algn="ctr">
                        <a:lnSpc>
                          <a:spcPct val="125000"/>
                        </a:lnSpc>
                        <a:spcAft>
                          <a:spcPts val="0"/>
                        </a:spcAft>
                      </a:pPr>
                      <a:r>
                        <a:rPr lang="en-US" sz="1400" kern="100" dirty="0" smtClean="0">
                          <a:effectLst/>
                          <a:latin typeface="Times New Roman" panose="02020603050405020304" pitchFamily="18" charset="0"/>
                          <a:ea typeface="宋体" panose="02010600030101010101" pitchFamily="2" charset="-122"/>
                        </a:rPr>
                        <a:t>Cuda9 </a:t>
                      </a:r>
                      <a:r>
                        <a:rPr lang="en-US" sz="1400" kern="100" dirty="0">
                          <a:effectLst/>
                          <a:latin typeface="Times New Roman" panose="02020603050405020304" pitchFamily="18" charset="0"/>
                          <a:ea typeface="宋体" panose="02010600030101010101" pitchFamily="2" charset="-122"/>
                        </a:rPr>
                        <a:t>with </a:t>
                      </a:r>
                      <a:r>
                        <a:rPr lang="en-US" sz="1400" kern="100" dirty="0" err="1">
                          <a:effectLst/>
                          <a:latin typeface="Times New Roman" panose="02020603050405020304" pitchFamily="18" charset="0"/>
                          <a:ea typeface="宋体" panose="02010600030101010101" pitchFamily="2" charset="-122"/>
                        </a:rPr>
                        <a:t>Cudnn</a:t>
                      </a:r>
                      <a:r>
                        <a:rPr lang="en-US" sz="1400" kern="100" dirty="0">
                          <a:effectLst/>
                          <a:latin typeface="Times New Roman" panose="02020603050405020304" pitchFamily="18" charset="0"/>
                          <a:ea typeface="宋体" panose="02010600030101010101" pitchFamily="2" charset="-122"/>
                        </a:rPr>
                        <a:t> </a:t>
                      </a:r>
                      <a:r>
                        <a:rPr lang="en-US" sz="1400" kern="100" dirty="0" smtClean="0">
                          <a:effectLst/>
                          <a:latin typeface="Times New Roman" panose="02020603050405020304" pitchFamily="18" charset="0"/>
                          <a:ea typeface="宋体" panose="02010600030101010101" pitchFamily="2" charset="-122"/>
                        </a:rPr>
                        <a:t>v7</a:t>
                      </a:r>
                      <a:endParaRPr lang="zh-CN" sz="18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r>
              <a:tr h="372346">
                <a:tc>
                  <a:txBody>
                    <a:bodyPr/>
                    <a:lstStyle/>
                    <a:p>
                      <a:pPr indent="304800" algn="ctr">
                        <a:lnSpc>
                          <a:spcPct val="125000"/>
                        </a:lnSpc>
                        <a:spcAft>
                          <a:spcPts val="0"/>
                        </a:spcAft>
                      </a:pPr>
                      <a:r>
                        <a:rPr lang="zh-CN" sz="1400" kern="100" dirty="0">
                          <a:effectLst/>
                          <a:latin typeface="Times New Roman" panose="02020603050405020304" pitchFamily="18" charset="0"/>
                          <a:ea typeface="宋体" panose="02010600030101010101" pitchFamily="2" charset="-122"/>
                        </a:rPr>
                        <a:t>深度学习框架</a:t>
                      </a:r>
                      <a:endParaRPr lang="zh-CN" sz="18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gn="ctr">
                        <a:lnSpc>
                          <a:spcPct val="125000"/>
                        </a:lnSpc>
                        <a:spcAft>
                          <a:spcPts val="0"/>
                        </a:spcAft>
                      </a:pPr>
                      <a:r>
                        <a:rPr lang="en-US" sz="1400" kern="100" dirty="0" err="1">
                          <a:effectLst/>
                          <a:latin typeface="Times New Roman" panose="02020603050405020304" pitchFamily="18" charset="0"/>
                          <a:ea typeface="宋体" panose="02010600030101010101" pitchFamily="2" charset="-122"/>
                        </a:rPr>
                        <a:t>Caffe</a:t>
                      </a:r>
                      <a:endParaRPr lang="zh-CN" sz="18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2" name="文本框 1"/>
          <p:cNvSpPr txBox="1"/>
          <p:nvPr/>
        </p:nvSpPr>
        <p:spPr>
          <a:xfrm>
            <a:off x="3003088" y="2148913"/>
            <a:ext cx="2140085" cy="369332"/>
          </a:xfrm>
          <a:prstGeom prst="rect">
            <a:avLst/>
          </a:prstGeom>
          <a:noFill/>
        </p:spPr>
        <p:txBody>
          <a:bodyPr wrap="square" rtlCol="0">
            <a:spAutoFit/>
          </a:bodyPr>
          <a:lstStyle/>
          <a:p>
            <a:r>
              <a:rPr lang="zh-CN" altLang="en-US" dirty="0" smtClean="0"/>
              <a:t>计算机软、硬条件</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3748249696"/>
              </p:ext>
            </p:extLst>
          </p:nvPr>
        </p:nvGraphicFramePr>
        <p:xfrm>
          <a:off x="7881569" y="453071"/>
          <a:ext cx="2292430" cy="5358555"/>
        </p:xfrm>
        <a:graphic>
          <a:graphicData uri="http://schemas.openxmlformats.org/presentationml/2006/ole">
            <mc:AlternateContent xmlns:mc="http://schemas.openxmlformats.org/markup-compatibility/2006">
              <mc:Choice xmlns:v="urn:schemas-microsoft-com:vml" Requires="v">
                <p:oleObj spid="_x0000_s17565" name="Visio" r:id="rId10" imgW="2247900" imgH="5267325" progId="Visio.Drawing.15">
                  <p:embed/>
                </p:oleObj>
              </mc:Choice>
              <mc:Fallback>
                <p:oleObj name="Visio" r:id="rId10" imgW="2247900" imgH="5267325" progId="Visio.Drawing.15">
                  <p:embed/>
                  <p:pic>
                    <p:nvPicPr>
                      <p:cNvPr id="0" name="Object 1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81569" y="453071"/>
                        <a:ext cx="2292430" cy="5358555"/>
                      </a:xfrm>
                      <a:prstGeom prst="rect">
                        <a:avLst/>
                      </a:prstGeom>
                      <a:noFill/>
                    </p:spPr>
                  </p:pic>
                </p:oleObj>
              </mc:Fallback>
            </mc:AlternateContent>
          </a:graphicData>
        </a:graphic>
      </p:graphicFrame>
    </p:spTree>
    <p:extLst>
      <p:ext uri="{BB962C8B-B14F-4D97-AF65-F5344CB8AC3E}">
        <p14:creationId xmlns:p14="http://schemas.microsoft.com/office/powerpoint/2010/main" val="174436246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42" grpId="0" animBg="1"/>
          <p:bldP spid="42" grpId="1" animBg="1"/>
          <p:bldP spid="30" grpId="0"/>
          <p:bldP spid="30" grpId="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42" grpId="0" animBg="1"/>
          <p:bldP spid="42" grpId="1" animBg="1"/>
          <p:bldP spid="30" grpId="0"/>
          <p:bldP spid="30" grpId="1"/>
          <p:bldP spid="2"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实验结果</a:t>
            </a:r>
            <a:endParaRPr lang="en-US" altLang="zh-CN" b="1" dirty="0">
              <a:solidFill>
                <a:schemeClr val="tx2">
                  <a:lumMod val="75000"/>
                </a:schemeClr>
              </a:solidFill>
              <a:latin typeface="+mn-ea"/>
              <a:sym typeface="+mn-ea"/>
            </a:endParaRPr>
          </a:p>
        </p:txBody>
      </p:sp>
      <p:sp>
        <p:nvSpPr>
          <p:cNvPr id="2" name="矩形 1"/>
          <p:cNvSpPr/>
          <p:nvPr/>
        </p:nvSpPr>
        <p:spPr>
          <a:xfrm>
            <a:off x="902569" y="1571772"/>
            <a:ext cx="9403659" cy="830997"/>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sz="1600" b="1" dirty="0" smtClean="0"/>
              <a:t>实验</a:t>
            </a:r>
            <a:r>
              <a:rPr lang="en-US" altLang="zh-CN" sz="1600" b="1" dirty="0" smtClean="0"/>
              <a:t>1</a:t>
            </a:r>
            <a:r>
              <a:rPr lang="en-US" altLang="zh-CN" sz="1600" b="1" dirty="0" smtClean="0"/>
              <a:t>: </a:t>
            </a:r>
            <a:r>
              <a:rPr lang="zh-CN" altLang="en-US" sz="1600" dirty="0" smtClean="0"/>
              <a:t>为</a:t>
            </a:r>
            <a:r>
              <a:rPr lang="zh-CN" altLang="en-US" sz="1600" dirty="0" smtClean="0"/>
              <a:t>证明本章提出的网络结构的有效性，以</a:t>
            </a:r>
            <a:r>
              <a:rPr lang="en-US" altLang="zh-CN" sz="1600" dirty="0" smtClean="0"/>
              <a:t>RGB</a:t>
            </a:r>
            <a:r>
              <a:rPr lang="zh-CN" altLang="en-US" sz="1600" dirty="0" smtClean="0"/>
              <a:t>彩色图作为输入，对本章所提出的</a:t>
            </a:r>
            <a:r>
              <a:rPr lang="en-US" altLang="zh-CN" sz="1600" dirty="0" err="1" smtClean="0"/>
              <a:t>SimpleNet</a:t>
            </a:r>
            <a:r>
              <a:rPr lang="en-US" altLang="zh-CN" sz="1600" dirty="0" smtClean="0"/>
              <a:t> </a:t>
            </a:r>
            <a:r>
              <a:rPr lang="zh-CN" altLang="en-US" sz="1600" dirty="0" smtClean="0"/>
              <a:t>与基准网络</a:t>
            </a:r>
            <a:r>
              <a:rPr lang="en-US" altLang="zh-CN" sz="1600" dirty="0" err="1" smtClean="0"/>
              <a:t>SegNet</a:t>
            </a:r>
            <a:r>
              <a:rPr lang="zh-CN" altLang="en-US" sz="1600" dirty="0" smtClean="0"/>
              <a:t>所得结果</a:t>
            </a:r>
            <a:r>
              <a:rPr lang="zh-CN" altLang="en-US" sz="1600" dirty="0" smtClean="0"/>
              <a:t>进行定量比较，分别采用全局精确率、平均精确率、平均交并比。</a:t>
            </a:r>
            <a:endParaRPr lang="zh-CN" altLang="en-US" sz="1600" dirty="0"/>
          </a:p>
        </p:txBody>
      </p:sp>
      <p:graphicFrame>
        <p:nvGraphicFramePr>
          <p:cNvPr id="11" name="对象 10"/>
          <p:cNvGraphicFramePr>
            <a:graphicFrameLocks noChangeAspect="1"/>
          </p:cNvGraphicFramePr>
          <p:nvPr>
            <p:extLst>
              <p:ext uri="{D42A27DB-BD31-4B8C-83A1-F6EECF244321}">
                <p14:modId xmlns:p14="http://schemas.microsoft.com/office/powerpoint/2010/main" val="2054710667"/>
              </p:ext>
            </p:extLst>
          </p:nvPr>
        </p:nvGraphicFramePr>
        <p:xfrm>
          <a:off x="1730403" y="3115377"/>
          <a:ext cx="8320087" cy="1740993"/>
        </p:xfrm>
        <a:graphic>
          <a:graphicData uri="http://schemas.openxmlformats.org/presentationml/2006/ole">
            <mc:AlternateContent xmlns:mc="http://schemas.openxmlformats.org/markup-compatibility/2006">
              <mc:Choice xmlns:v="urn:schemas-microsoft-com:vml" Requires="v">
                <p:oleObj spid="_x0000_s19494" name="文档" r:id="rId4" imgW="5759710" imgH="1235204" progId="Word.Document.12">
                  <p:embed/>
                </p:oleObj>
              </mc:Choice>
              <mc:Fallback>
                <p:oleObj name="文档" r:id="rId4" imgW="5759710" imgH="1235204" progId="Word.Document.12">
                  <p:embed/>
                  <p:pic>
                    <p:nvPicPr>
                      <p:cNvPr id="0" name=""/>
                      <p:cNvPicPr/>
                      <p:nvPr/>
                    </p:nvPicPr>
                    <p:blipFill>
                      <a:blip r:embed="rId5"/>
                      <a:stretch>
                        <a:fillRect/>
                      </a:stretch>
                    </p:blipFill>
                    <p:spPr>
                      <a:xfrm>
                        <a:off x="1730403" y="3115377"/>
                        <a:ext cx="8320087" cy="1740993"/>
                      </a:xfrm>
                      <a:prstGeom prst="rect">
                        <a:avLst/>
                      </a:prstGeom>
                    </p:spPr>
                  </p:pic>
                </p:oleObj>
              </mc:Fallback>
            </mc:AlternateContent>
          </a:graphicData>
        </a:graphic>
      </p:graphicFrame>
      <p:sp>
        <p:nvSpPr>
          <p:cNvPr id="12" name="矩形 11"/>
          <p:cNvSpPr/>
          <p:nvPr/>
        </p:nvSpPr>
        <p:spPr>
          <a:xfrm>
            <a:off x="4874785" y="2596849"/>
            <a:ext cx="2031325" cy="369332"/>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各网络的性能比较</a:t>
            </a:r>
            <a:endParaRPr lang="zh-CN" altLang="en-US" dirty="0"/>
          </a:p>
        </p:txBody>
      </p:sp>
      <p:sp>
        <p:nvSpPr>
          <p:cNvPr id="20" name="矩形 19"/>
          <p:cNvSpPr/>
          <p:nvPr/>
        </p:nvSpPr>
        <p:spPr>
          <a:xfrm>
            <a:off x="1458829" y="4905673"/>
            <a:ext cx="9403659" cy="830997"/>
          </a:xfrm>
          <a:prstGeom prst="rect">
            <a:avLst/>
          </a:prstGeom>
        </p:spPr>
        <p:txBody>
          <a:bodyPr wrap="square">
            <a:spAutoFit/>
          </a:bodyPr>
          <a:lstStyle/>
          <a:p>
            <a:pPr>
              <a:lnSpc>
                <a:spcPct val="150000"/>
              </a:lnSpc>
              <a:buSzPct val="70000"/>
            </a:pPr>
            <a:r>
              <a:rPr lang="zh-CN" altLang="en-US" sz="1600" b="1" dirty="0" smtClean="0"/>
              <a:t>实验</a:t>
            </a:r>
            <a:r>
              <a:rPr lang="en-US" altLang="zh-CN" sz="1600" b="1" dirty="0" smtClean="0"/>
              <a:t>1</a:t>
            </a:r>
            <a:r>
              <a:rPr lang="zh-CN" altLang="en-US" sz="1600" b="1" dirty="0" smtClean="0"/>
              <a:t>结果：</a:t>
            </a:r>
            <a:r>
              <a:rPr lang="zh-CN" altLang="zh-CN" sz="1600" dirty="0" smtClean="0"/>
              <a:t>网络</a:t>
            </a:r>
            <a:r>
              <a:rPr lang="zh-CN" altLang="en-US" sz="1600" dirty="0" smtClean="0"/>
              <a:t>（</a:t>
            </a:r>
            <a:r>
              <a:rPr lang="en-US" altLang="zh-CN" sz="1600" dirty="0" err="1" smtClean="0"/>
              <a:t>SimpleNet</a:t>
            </a:r>
            <a:r>
              <a:rPr lang="zh-CN" altLang="en-US" sz="1600" dirty="0" smtClean="0"/>
              <a:t>）</a:t>
            </a:r>
            <a:r>
              <a:rPr lang="zh-CN" altLang="zh-CN" sz="1600" dirty="0" smtClean="0"/>
              <a:t>在准确率</a:t>
            </a:r>
            <a:r>
              <a:rPr lang="zh-CN" altLang="en-US" sz="1600" dirty="0" smtClean="0"/>
              <a:t>方面较</a:t>
            </a:r>
            <a:r>
              <a:rPr lang="en-US" altLang="zh-CN" sz="1600" dirty="0" err="1" smtClean="0"/>
              <a:t>SegNet</a:t>
            </a:r>
            <a:r>
              <a:rPr lang="zh-CN" altLang="en-US" sz="1600" dirty="0" smtClean="0"/>
              <a:t>具有较大提高</a:t>
            </a:r>
            <a:r>
              <a:rPr lang="zh-CN" altLang="zh-CN" sz="1600" dirty="0" smtClean="0"/>
              <a:t>，</a:t>
            </a:r>
            <a:r>
              <a:rPr lang="zh-CN" altLang="zh-CN" sz="1600" dirty="0"/>
              <a:t>网络模型</a:t>
            </a:r>
            <a:r>
              <a:rPr lang="zh-CN" altLang="zh-CN" sz="1600" dirty="0" smtClean="0"/>
              <a:t>参数</a:t>
            </a:r>
            <a:r>
              <a:rPr lang="zh-CN" altLang="en-US" sz="1600" dirty="0" smtClean="0"/>
              <a:t>量</a:t>
            </a:r>
            <a:r>
              <a:rPr lang="zh-CN" altLang="zh-CN" sz="1600" dirty="0" smtClean="0"/>
              <a:t>仅</a:t>
            </a:r>
            <a:r>
              <a:rPr lang="zh-CN" altLang="zh-CN" sz="1600" dirty="0"/>
              <a:t>为</a:t>
            </a:r>
            <a:r>
              <a:rPr lang="en-US" altLang="zh-CN" sz="1600" dirty="0" err="1"/>
              <a:t>SegNet</a:t>
            </a:r>
            <a:r>
              <a:rPr lang="zh-CN" altLang="zh-CN" sz="1600" dirty="0"/>
              <a:t>的</a:t>
            </a:r>
            <a:r>
              <a:rPr lang="en-US" altLang="zh-CN" sz="1600" dirty="0"/>
              <a:t>2.5%</a:t>
            </a:r>
            <a:r>
              <a:rPr lang="zh-CN" altLang="zh-CN" sz="1600" dirty="0"/>
              <a:t>，且实时性是</a:t>
            </a:r>
            <a:r>
              <a:rPr lang="en-US" altLang="zh-CN" sz="1600" dirty="0" err="1"/>
              <a:t>SegNet</a:t>
            </a:r>
            <a:r>
              <a:rPr lang="zh-CN" altLang="zh-CN" sz="1600" dirty="0"/>
              <a:t>的</a:t>
            </a:r>
            <a:r>
              <a:rPr lang="en-US" altLang="zh-CN" sz="1600" dirty="0"/>
              <a:t>2.2</a:t>
            </a:r>
            <a:r>
              <a:rPr lang="zh-CN" altLang="zh-CN" sz="1600" dirty="0"/>
              <a:t>倍</a:t>
            </a:r>
            <a:r>
              <a:rPr lang="zh-CN" altLang="zh-CN" sz="1600" dirty="0" smtClean="0"/>
              <a:t>，</a:t>
            </a:r>
            <a:r>
              <a:rPr lang="zh-CN" altLang="en-US" sz="1600" dirty="0" smtClean="0"/>
              <a:t>所以本章所提网络结构性能较优。</a:t>
            </a:r>
            <a:endParaRPr lang="zh-CN" altLang="en-US" sz="1600" dirty="0"/>
          </a:p>
        </p:txBody>
      </p:sp>
      <p:sp>
        <p:nvSpPr>
          <p:cNvPr id="14" name="椭圆 13"/>
          <p:cNvSpPr/>
          <p:nvPr/>
        </p:nvSpPr>
        <p:spPr>
          <a:xfrm>
            <a:off x="8137525" y="3721100"/>
            <a:ext cx="1031875" cy="551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891672" y="3700521"/>
            <a:ext cx="1038130" cy="551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836308" y="3710047"/>
            <a:ext cx="987157" cy="551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38750" y="4487038"/>
            <a:ext cx="1476375" cy="369332"/>
          </a:xfrm>
          <a:prstGeom prst="rect">
            <a:avLst/>
          </a:prstGeom>
          <a:noFill/>
        </p:spPr>
        <p:txBody>
          <a:bodyPr wrap="square" rtlCol="0">
            <a:spAutoFit/>
          </a:bodyPr>
          <a:lstStyle/>
          <a:p>
            <a:r>
              <a:rPr lang="zh-CN" altLang="en-US" dirty="0" smtClean="0">
                <a:solidFill>
                  <a:srgbClr val="FF0000"/>
                </a:solidFill>
              </a:rPr>
              <a:t>准确性</a:t>
            </a:r>
            <a:endParaRPr lang="zh-CN" altLang="en-US" dirty="0">
              <a:solidFill>
                <a:srgbClr val="FF0000"/>
              </a:solidFill>
            </a:endParaRPr>
          </a:p>
        </p:txBody>
      </p:sp>
      <p:sp>
        <p:nvSpPr>
          <p:cNvPr id="22" name="文本框 21"/>
          <p:cNvSpPr txBox="1"/>
          <p:nvPr/>
        </p:nvSpPr>
        <p:spPr>
          <a:xfrm>
            <a:off x="9090024" y="4487038"/>
            <a:ext cx="1476375" cy="369332"/>
          </a:xfrm>
          <a:prstGeom prst="rect">
            <a:avLst/>
          </a:prstGeom>
          <a:noFill/>
        </p:spPr>
        <p:txBody>
          <a:bodyPr wrap="square" rtlCol="0">
            <a:spAutoFit/>
          </a:bodyPr>
          <a:lstStyle/>
          <a:p>
            <a:r>
              <a:rPr lang="zh-CN" altLang="en-US" dirty="0" smtClean="0">
                <a:solidFill>
                  <a:srgbClr val="FF0000"/>
                </a:solidFill>
              </a:rPr>
              <a:t>实时性</a:t>
            </a:r>
            <a:endParaRPr lang="zh-CN" altLang="en-US" dirty="0">
              <a:solidFill>
                <a:srgbClr val="FF0000"/>
              </a:solidFill>
            </a:endParaRPr>
          </a:p>
        </p:txBody>
      </p:sp>
      <p:cxnSp>
        <p:nvCxnSpPr>
          <p:cNvPr id="10" name="直接箭头连接符 9"/>
          <p:cNvCxnSpPr/>
          <p:nvPr/>
        </p:nvCxnSpPr>
        <p:spPr>
          <a:xfrm flipV="1">
            <a:off x="5976937" y="4322058"/>
            <a:ext cx="263526" cy="1649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8943975" y="4311006"/>
            <a:ext cx="390525" cy="239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26152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heel(1)">
                                          <p:cBhvr>
                                            <p:cTn id="13" dur="1000"/>
                                            <p:tgtEl>
                                              <p:spTgt spid="2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1000"/>
                                            <p:tgtEl>
                                              <p:spTgt spid="14"/>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P spid="24" grpId="0" animBg="1"/>
          <p:bldP spid="3"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heel(1)">
                                          <p:cBhvr>
                                            <p:cTn id="13" dur="1000"/>
                                            <p:tgtEl>
                                              <p:spTgt spid="2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1000"/>
                                            <p:tgtEl>
                                              <p:spTgt spid="2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1000"/>
                                            <p:tgtEl>
                                              <p:spTgt spid="14"/>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P spid="24" grpId="0" animBg="1"/>
          <p:bldP spid="3" grpId="0"/>
          <p:bldP spid="2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实验结果</a:t>
            </a:r>
            <a:endParaRPr lang="en-US" altLang="zh-CN" b="1" dirty="0">
              <a:solidFill>
                <a:schemeClr val="tx2">
                  <a:lumMod val="75000"/>
                </a:schemeClr>
              </a:solidFill>
              <a:latin typeface="+mn-ea"/>
              <a:sym typeface="+mn-ea"/>
            </a:endParaRPr>
          </a:p>
        </p:txBody>
      </p:sp>
      <p:sp>
        <p:nvSpPr>
          <p:cNvPr id="2" name="矩形 1"/>
          <p:cNvSpPr/>
          <p:nvPr/>
        </p:nvSpPr>
        <p:spPr>
          <a:xfrm>
            <a:off x="902569" y="1571772"/>
            <a:ext cx="9403659" cy="830997"/>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sz="1600" b="1" dirty="0" smtClean="0"/>
              <a:t>实验</a:t>
            </a:r>
            <a:r>
              <a:rPr lang="en-US" altLang="zh-CN" sz="1600" b="1" dirty="0" smtClean="0"/>
              <a:t>2</a:t>
            </a:r>
            <a:r>
              <a:rPr lang="en-US" altLang="zh-CN" sz="1600" b="1" dirty="0" smtClean="0"/>
              <a:t>: </a:t>
            </a:r>
            <a:r>
              <a:rPr lang="zh-CN" altLang="en-US" sz="1600" dirty="0" smtClean="0"/>
              <a:t>为</a:t>
            </a:r>
            <a:r>
              <a:rPr lang="zh-CN" altLang="en-US" sz="1600" dirty="0" smtClean="0"/>
              <a:t>分析</a:t>
            </a:r>
            <a:r>
              <a:rPr lang="zh-CN" altLang="en-US" sz="1600" dirty="0"/>
              <a:t>深度信息以及彩色图</a:t>
            </a:r>
            <a:r>
              <a:rPr lang="en-US" altLang="zh-CN" sz="1600" dirty="0"/>
              <a:t>-</a:t>
            </a:r>
            <a:r>
              <a:rPr lang="zh-CN" altLang="en-US" sz="1600" dirty="0"/>
              <a:t>深度图的不同融合方式对于网络性能的影响</a:t>
            </a:r>
            <a:r>
              <a:rPr lang="zh-CN" altLang="en-US" sz="1600" dirty="0" smtClean="0"/>
              <a:t>。分别以</a:t>
            </a:r>
            <a:r>
              <a:rPr lang="en-US" altLang="zh-CN" sz="1600" dirty="0" smtClean="0"/>
              <a:t>RGB</a:t>
            </a:r>
            <a:r>
              <a:rPr lang="zh-CN" altLang="en-US" sz="1600" dirty="0" smtClean="0"/>
              <a:t>、</a:t>
            </a:r>
            <a:r>
              <a:rPr lang="en-US" altLang="zh-CN" sz="1600" dirty="0" smtClean="0"/>
              <a:t>RGB-D</a:t>
            </a:r>
            <a:r>
              <a:rPr lang="zh-CN" altLang="en-US" sz="1600" dirty="0" smtClean="0"/>
              <a:t>、</a:t>
            </a:r>
            <a:r>
              <a:rPr lang="en-US" altLang="zh-CN" sz="1600" dirty="0" smtClean="0"/>
              <a:t>RGB-DHA</a:t>
            </a:r>
            <a:r>
              <a:rPr lang="zh-CN" altLang="en-US" sz="1600" dirty="0" smtClean="0"/>
              <a:t>作为</a:t>
            </a:r>
            <a:r>
              <a:rPr lang="en-US" altLang="zh-CN" sz="1600" dirty="0" smtClean="0"/>
              <a:t>OE-</a:t>
            </a:r>
            <a:r>
              <a:rPr lang="en-US" altLang="zh-CN" sz="1600" dirty="0" err="1" smtClean="0"/>
              <a:t>SimpleNet</a:t>
            </a:r>
            <a:r>
              <a:rPr lang="zh-CN" altLang="en-US" sz="1600" dirty="0" smtClean="0"/>
              <a:t>和</a:t>
            </a:r>
            <a:r>
              <a:rPr lang="en-US" altLang="zh-CN" sz="1600" dirty="0" smtClean="0"/>
              <a:t>DE-</a:t>
            </a:r>
            <a:r>
              <a:rPr lang="en-US" altLang="zh-CN" sz="1600" dirty="0" err="1" smtClean="0"/>
              <a:t>SimpleNet</a:t>
            </a:r>
            <a:r>
              <a:rPr lang="zh-CN" altLang="en-US" sz="1600" dirty="0" smtClean="0"/>
              <a:t>的输入进行训练和测试。</a:t>
            </a:r>
            <a:endParaRPr lang="zh-CN" altLang="en-US" sz="1600" dirty="0"/>
          </a:p>
        </p:txBody>
      </p:sp>
      <p:sp>
        <p:nvSpPr>
          <p:cNvPr id="12" name="矩形 11"/>
          <p:cNvSpPr/>
          <p:nvPr/>
        </p:nvSpPr>
        <p:spPr>
          <a:xfrm>
            <a:off x="5238295" y="2557151"/>
            <a:ext cx="1826141" cy="338554"/>
          </a:xfrm>
          <a:prstGeom prst="rect">
            <a:avLst/>
          </a:prstGeom>
        </p:spPr>
        <p:txBody>
          <a:bodyPr wrap="none">
            <a:spAutoFit/>
          </a:bodyPr>
          <a:lstStyle/>
          <a:p>
            <a:r>
              <a:rPr lang="zh-CN" altLang="en-US" sz="1600" dirty="0" smtClean="0">
                <a:latin typeface="黑体" panose="02010609060101010101" pitchFamily="49" charset="-122"/>
                <a:ea typeface="黑体" panose="02010609060101010101" pitchFamily="49" charset="-122"/>
                <a:cs typeface="Times New Roman" panose="02020603050405020304" pitchFamily="18" charset="0"/>
              </a:rPr>
              <a:t>不同输入对应结果</a:t>
            </a:r>
            <a:endParaRPr lang="zh-CN" altLang="en-US" sz="1600" dirty="0">
              <a:latin typeface="黑体" panose="02010609060101010101" pitchFamily="49" charset="-122"/>
              <a:ea typeface="黑体" panose="02010609060101010101" pitchFamily="49" charset="-122"/>
            </a:endParaRPr>
          </a:p>
        </p:txBody>
      </p:sp>
      <p:sp>
        <p:nvSpPr>
          <p:cNvPr id="20" name="矩形 19"/>
          <p:cNvSpPr/>
          <p:nvPr/>
        </p:nvSpPr>
        <p:spPr>
          <a:xfrm>
            <a:off x="1449537" y="4884945"/>
            <a:ext cx="9403659" cy="830997"/>
          </a:xfrm>
          <a:prstGeom prst="rect">
            <a:avLst/>
          </a:prstGeom>
        </p:spPr>
        <p:txBody>
          <a:bodyPr wrap="square">
            <a:spAutoFit/>
          </a:bodyPr>
          <a:lstStyle/>
          <a:p>
            <a:pPr>
              <a:lnSpc>
                <a:spcPct val="150000"/>
              </a:lnSpc>
              <a:buSzPct val="70000"/>
            </a:pPr>
            <a:r>
              <a:rPr lang="zh-CN" altLang="en-US" sz="1600" b="1" dirty="0" smtClean="0"/>
              <a:t>实验</a:t>
            </a:r>
            <a:r>
              <a:rPr lang="en-US" altLang="zh-CN" sz="1600" b="1" dirty="0"/>
              <a:t>2</a:t>
            </a:r>
            <a:r>
              <a:rPr lang="zh-CN" altLang="en-US" sz="1600" b="1" dirty="0" smtClean="0"/>
              <a:t>结果：</a:t>
            </a:r>
            <a:r>
              <a:rPr lang="zh-CN" altLang="en-US" sz="1600" dirty="0" smtClean="0">
                <a:sym typeface="Wingdings" panose="05000000000000000000" pitchFamily="2" charset="2"/>
              </a:rPr>
              <a:t>（</a:t>
            </a:r>
            <a:r>
              <a:rPr lang="en-US" altLang="zh-CN" sz="1600" dirty="0" smtClean="0">
                <a:sym typeface="Wingdings" panose="05000000000000000000" pitchFamily="2" charset="2"/>
              </a:rPr>
              <a:t>1</a:t>
            </a:r>
            <a:r>
              <a:rPr lang="zh-CN" altLang="en-US" sz="1600" dirty="0" smtClean="0">
                <a:sym typeface="Wingdings" panose="05000000000000000000" pitchFamily="2" charset="2"/>
              </a:rPr>
              <a:t>）基于单分支编码器网络，以加了深度信息的</a:t>
            </a:r>
            <a:r>
              <a:rPr lang="en-US" altLang="zh-CN" sz="1600" dirty="0" smtClean="0">
                <a:sym typeface="Wingdings" panose="05000000000000000000" pitchFamily="2" charset="2"/>
              </a:rPr>
              <a:t>RGB-D</a:t>
            </a:r>
            <a:r>
              <a:rPr lang="zh-CN" altLang="en-US" sz="1600" dirty="0" smtClean="0">
                <a:sym typeface="Wingdings" panose="05000000000000000000" pitchFamily="2" charset="2"/>
              </a:rPr>
              <a:t>和</a:t>
            </a:r>
            <a:r>
              <a:rPr lang="en-US" altLang="zh-CN" sz="1600" dirty="0" smtClean="0">
                <a:sym typeface="Wingdings" panose="05000000000000000000" pitchFamily="2" charset="2"/>
              </a:rPr>
              <a:t>RGB-DHA</a:t>
            </a:r>
            <a:r>
              <a:rPr lang="zh-CN" altLang="en-US" sz="1600" dirty="0" smtClean="0">
                <a:sym typeface="Wingdings" panose="05000000000000000000" pitchFamily="2" charset="2"/>
              </a:rPr>
              <a:t>图像作为输入较单一彩色图</a:t>
            </a:r>
            <a:r>
              <a:rPr lang="en-US" altLang="zh-CN" sz="1600" dirty="0" smtClean="0">
                <a:sym typeface="Wingdings" panose="05000000000000000000" pitchFamily="2" charset="2"/>
              </a:rPr>
              <a:t>RGB</a:t>
            </a:r>
            <a:r>
              <a:rPr lang="zh-CN" altLang="en-US" sz="1600" dirty="0" smtClean="0">
                <a:sym typeface="Wingdings" panose="05000000000000000000" pitchFamily="2" charset="2"/>
              </a:rPr>
              <a:t>作为输入，准确度明显提高。</a:t>
            </a:r>
            <a:endParaRPr lang="zh-CN" altLang="en-US" sz="1600" dirty="0"/>
          </a:p>
        </p:txBody>
      </p:sp>
      <p:graphicFrame>
        <p:nvGraphicFramePr>
          <p:cNvPr id="3" name="对象 2"/>
          <p:cNvGraphicFramePr>
            <a:graphicFrameLocks noChangeAspect="1"/>
          </p:cNvGraphicFramePr>
          <p:nvPr>
            <p:extLst>
              <p:ext uri="{D42A27DB-BD31-4B8C-83A1-F6EECF244321}">
                <p14:modId xmlns:p14="http://schemas.microsoft.com/office/powerpoint/2010/main" val="185312445"/>
              </p:ext>
            </p:extLst>
          </p:nvPr>
        </p:nvGraphicFramePr>
        <p:xfrm>
          <a:off x="1859346" y="2941091"/>
          <a:ext cx="8584042" cy="2162573"/>
        </p:xfrm>
        <a:graphic>
          <a:graphicData uri="http://schemas.openxmlformats.org/presentationml/2006/ole">
            <mc:AlternateContent xmlns:mc="http://schemas.openxmlformats.org/markup-compatibility/2006">
              <mc:Choice xmlns:v="urn:schemas-microsoft-com:vml" Requires="v">
                <p:oleObj spid="_x0000_s20519" name="文档" r:id="rId4" imgW="5759710" imgH="1450852" progId="Word.Document.12">
                  <p:embed/>
                </p:oleObj>
              </mc:Choice>
              <mc:Fallback>
                <p:oleObj name="文档" r:id="rId4" imgW="5759710" imgH="1450852" progId="Word.Document.12">
                  <p:embed/>
                  <p:pic>
                    <p:nvPicPr>
                      <p:cNvPr id="0" name=""/>
                      <p:cNvPicPr/>
                      <p:nvPr/>
                    </p:nvPicPr>
                    <p:blipFill>
                      <a:blip r:embed="rId5"/>
                      <a:stretch>
                        <a:fillRect/>
                      </a:stretch>
                    </p:blipFill>
                    <p:spPr>
                      <a:xfrm>
                        <a:off x="1859346" y="2941091"/>
                        <a:ext cx="8584042" cy="2162573"/>
                      </a:xfrm>
                      <a:prstGeom prst="rect">
                        <a:avLst/>
                      </a:prstGeom>
                    </p:spPr>
                  </p:pic>
                </p:oleObj>
              </mc:Fallback>
            </mc:AlternateContent>
          </a:graphicData>
        </a:graphic>
      </p:graphicFrame>
      <p:cxnSp>
        <p:nvCxnSpPr>
          <p:cNvPr id="10" name="直接连接符 9"/>
          <p:cNvCxnSpPr/>
          <p:nvPr/>
        </p:nvCxnSpPr>
        <p:spPr>
          <a:xfrm flipV="1">
            <a:off x="4095750" y="3562350"/>
            <a:ext cx="5610225"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095749" y="3808172"/>
            <a:ext cx="5610225"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095749" y="4074214"/>
            <a:ext cx="5610225"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流程图: 联系 14"/>
          <p:cNvSpPr/>
          <p:nvPr/>
        </p:nvSpPr>
        <p:spPr>
          <a:xfrm>
            <a:off x="9953625" y="3647490"/>
            <a:ext cx="352603" cy="340414"/>
          </a:xfrm>
          <a:prstGeom prst="flowChartConnector">
            <a:avLst/>
          </a:prstGeom>
          <a:noFill/>
          <a:ln>
            <a:solidFill>
              <a:srgbClr val="E74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1</a:t>
            </a:r>
            <a:endParaRPr lang="zh-CN" altLang="en-US" dirty="0">
              <a:solidFill>
                <a:srgbClr val="FF0000"/>
              </a:solidFill>
            </a:endParaRPr>
          </a:p>
        </p:txBody>
      </p:sp>
    </p:spTree>
    <p:extLst>
      <p:ext uri="{BB962C8B-B14F-4D97-AF65-F5344CB8AC3E}">
        <p14:creationId xmlns:p14="http://schemas.microsoft.com/office/powerpoint/2010/main" val="33487113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实验结果</a:t>
            </a:r>
            <a:endParaRPr lang="en-US" altLang="zh-CN" b="1" dirty="0">
              <a:solidFill>
                <a:schemeClr val="tx2">
                  <a:lumMod val="75000"/>
                </a:schemeClr>
              </a:solidFill>
              <a:latin typeface="+mn-ea"/>
              <a:sym typeface="+mn-ea"/>
            </a:endParaRPr>
          </a:p>
        </p:txBody>
      </p:sp>
      <p:sp>
        <p:nvSpPr>
          <p:cNvPr id="2" name="矩形 1"/>
          <p:cNvSpPr/>
          <p:nvPr/>
        </p:nvSpPr>
        <p:spPr>
          <a:xfrm>
            <a:off x="902569" y="1571772"/>
            <a:ext cx="9403659" cy="830997"/>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sz="1600" b="1" dirty="0" smtClean="0"/>
              <a:t>实验</a:t>
            </a:r>
            <a:r>
              <a:rPr lang="en-US" altLang="zh-CN" sz="1600" b="1" dirty="0"/>
              <a:t>2</a:t>
            </a:r>
            <a:r>
              <a:rPr lang="en-US" altLang="zh-CN" sz="1600" b="1" dirty="0" smtClean="0"/>
              <a:t>: </a:t>
            </a:r>
            <a:r>
              <a:rPr lang="zh-CN" altLang="en-US" sz="1600" dirty="0" smtClean="0"/>
              <a:t>分别</a:t>
            </a:r>
            <a:r>
              <a:rPr lang="zh-CN" altLang="en-US" sz="1600" dirty="0"/>
              <a:t>以</a:t>
            </a:r>
            <a:r>
              <a:rPr lang="en-US" altLang="zh-CN" sz="1600" dirty="0"/>
              <a:t>RGB</a:t>
            </a:r>
            <a:r>
              <a:rPr lang="zh-CN" altLang="en-US" sz="1600" dirty="0"/>
              <a:t>、</a:t>
            </a:r>
            <a:r>
              <a:rPr lang="en-US" altLang="zh-CN" sz="1600" dirty="0"/>
              <a:t>RGB-D</a:t>
            </a:r>
            <a:r>
              <a:rPr lang="zh-CN" altLang="en-US" sz="1600" dirty="0"/>
              <a:t>、</a:t>
            </a:r>
            <a:r>
              <a:rPr lang="en-US" altLang="zh-CN" sz="1600" dirty="0"/>
              <a:t>RGB-DHA</a:t>
            </a:r>
            <a:r>
              <a:rPr lang="zh-CN" altLang="en-US" sz="1600" dirty="0"/>
              <a:t>作为</a:t>
            </a:r>
            <a:r>
              <a:rPr lang="en-US" altLang="zh-CN" sz="1600" dirty="0"/>
              <a:t>OE-</a:t>
            </a:r>
            <a:r>
              <a:rPr lang="en-US" altLang="zh-CN" sz="1600" dirty="0" err="1"/>
              <a:t>SimpleNet</a:t>
            </a:r>
            <a:r>
              <a:rPr lang="zh-CN" altLang="en-US" sz="1600" dirty="0"/>
              <a:t>和</a:t>
            </a:r>
            <a:r>
              <a:rPr lang="en-US" altLang="zh-CN" sz="1600" dirty="0"/>
              <a:t>DE-</a:t>
            </a:r>
            <a:r>
              <a:rPr lang="en-US" altLang="zh-CN" sz="1600" dirty="0" err="1"/>
              <a:t>SimpleNet</a:t>
            </a:r>
            <a:r>
              <a:rPr lang="zh-CN" altLang="en-US" sz="1600" dirty="0"/>
              <a:t>的输入进行训练和测试，以此分析深度信息以及彩色图</a:t>
            </a:r>
            <a:r>
              <a:rPr lang="en-US" altLang="zh-CN" sz="1600" dirty="0"/>
              <a:t>-</a:t>
            </a:r>
            <a:r>
              <a:rPr lang="zh-CN" altLang="en-US" sz="1600" dirty="0"/>
              <a:t>深度图的不同融合方式对于网络性能的影响。</a:t>
            </a:r>
          </a:p>
        </p:txBody>
      </p:sp>
      <p:sp>
        <p:nvSpPr>
          <p:cNvPr id="12" name="矩形 11"/>
          <p:cNvSpPr/>
          <p:nvPr/>
        </p:nvSpPr>
        <p:spPr>
          <a:xfrm>
            <a:off x="5254367" y="2484094"/>
            <a:ext cx="1826141" cy="338554"/>
          </a:xfrm>
          <a:prstGeom prst="rect">
            <a:avLst/>
          </a:prstGeom>
        </p:spPr>
        <p:txBody>
          <a:bodyPr wrap="none">
            <a:spAutoFit/>
          </a:bodyPr>
          <a:lstStyle/>
          <a:p>
            <a:r>
              <a:rPr lang="zh-CN" altLang="en-US" sz="1600" dirty="0" smtClean="0">
                <a:latin typeface="黑体" panose="02010609060101010101" pitchFamily="49" charset="-122"/>
                <a:ea typeface="黑体" panose="02010609060101010101" pitchFamily="49" charset="-122"/>
                <a:cs typeface="Times New Roman" panose="02020603050405020304" pitchFamily="18" charset="0"/>
              </a:rPr>
              <a:t>不同输入对应结果</a:t>
            </a:r>
            <a:endParaRPr lang="zh-CN" altLang="en-US" sz="1600" dirty="0">
              <a:latin typeface="黑体" panose="02010609060101010101" pitchFamily="49" charset="-122"/>
              <a:ea typeface="黑体" panose="02010609060101010101" pitchFamily="49" charset="-122"/>
            </a:endParaRPr>
          </a:p>
        </p:txBody>
      </p:sp>
      <p:sp>
        <p:nvSpPr>
          <p:cNvPr id="20" name="矩形 19"/>
          <p:cNvSpPr/>
          <p:nvPr/>
        </p:nvSpPr>
        <p:spPr>
          <a:xfrm>
            <a:off x="1449537" y="4884945"/>
            <a:ext cx="9403659" cy="830997"/>
          </a:xfrm>
          <a:prstGeom prst="rect">
            <a:avLst/>
          </a:prstGeom>
        </p:spPr>
        <p:txBody>
          <a:bodyPr wrap="square">
            <a:spAutoFit/>
          </a:bodyPr>
          <a:lstStyle/>
          <a:p>
            <a:pPr>
              <a:lnSpc>
                <a:spcPct val="150000"/>
              </a:lnSpc>
              <a:buSzPct val="70000"/>
            </a:pPr>
            <a:r>
              <a:rPr lang="zh-CN" altLang="en-US" sz="1600" b="1" dirty="0" smtClean="0"/>
              <a:t>实验</a:t>
            </a:r>
            <a:r>
              <a:rPr lang="en-US" altLang="zh-CN" sz="1600" b="1" dirty="0"/>
              <a:t>2</a:t>
            </a:r>
            <a:r>
              <a:rPr lang="zh-CN" altLang="en-US" sz="1600" b="1" dirty="0" smtClean="0"/>
              <a:t>结果：</a:t>
            </a:r>
            <a:r>
              <a:rPr lang="zh-CN" altLang="en-US" sz="1600" dirty="0" smtClean="0">
                <a:sym typeface="Wingdings" panose="05000000000000000000" pitchFamily="2" charset="2"/>
              </a:rPr>
              <a:t>（</a:t>
            </a:r>
            <a:r>
              <a:rPr lang="en-US" altLang="zh-CN" sz="1600" dirty="0">
                <a:sym typeface="Wingdings" panose="05000000000000000000" pitchFamily="2" charset="2"/>
              </a:rPr>
              <a:t>2</a:t>
            </a:r>
            <a:r>
              <a:rPr lang="zh-CN" altLang="en-US" sz="1600" dirty="0" smtClean="0">
                <a:sym typeface="Wingdings" panose="05000000000000000000" pitchFamily="2" charset="2"/>
              </a:rPr>
              <a:t>）基于双分支编码器的彩色</a:t>
            </a:r>
            <a:r>
              <a:rPr lang="en-US" altLang="zh-CN" sz="1600" dirty="0" smtClean="0">
                <a:sym typeface="Wingdings" panose="05000000000000000000" pitchFamily="2" charset="2"/>
              </a:rPr>
              <a:t>-</a:t>
            </a:r>
            <a:r>
              <a:rPr lang="zh-CN" altLang="en-US" sz="1600" dirty="0" smtClean="0">
                <a:sym typeface="Wingdings" panose="05000000000000000000" pitchFamily="2" charset="2"/>
              </a:rPr>
              <a:t>深度信息逐层融合相对于基于单分支编码器的彩色深度信息通道融合方法结果更好。</a:t>
            </a:r>
            <a:endParaRPr lang="zh-CN" altLang="en-US" sz="1600" dirty="0"/>
          </a:p>
        </p:txBody>
      </p:sp>
      <p:graphicFrame>
        <p:nvGraphicFramePr>
          <p:cNvPr id="3" name="对象 2"/>
          <p:cNvGraphicFramePr>
            <a:graphicFrameLocks noChangeAspect="1"/>
          </p:cNvGraphicFramePr>
          <p:nvPr/>
        </p:nvGraphicFramePr>
        <p:xfrm>
          <a:off x="1859346" y="2941091"/>
          <a:ext cx="8584042" cy="2162573"/>
        </p:xfrm>
        <a:graphic>
          <a:graphicData uri="http://schemas.openxmlformats.org/presentationml/2006/ole">
            <mc:AlternateContent xmlns:mc="http://schemas.openxmlformats.org/markup-compatibility/2006">
              <mc:Choice xmlns:v="urn:schemas-microsoft-com:vml" Requires="v">
                <p:oleObj spid="_x0000_s21542" name="文档" r:id="rId4" imgW="5759710" imgH="1450852" progId="Word.Document.12">
                  <p:embed/>
                </p:oleObj>
              </mc:Choice>
              <mc:Fallback>
                <p:oleObj name="文档" r:id="rId4" imgW="5759710" imgH="1450852" progId="Word.Document.12">
                  <p:embed/>
                  <p:pic>
                    <p:nvPicPr>
                      <p:cNvPr id="0" name=""/>
                      <p:cNvPicPr/>
                      <p:nvPr/>
                    </p:nvPicPr>
                    <p:blipFill>
                      <a:blip r:embed="rId5"/>
                      <a:stretch>
                        <a:fillRect/>
                      </a:stretch>
                    </p:blipFill>
                    <p:spPr>
                      <a:xfrm>
                        <a:off x="1859346" y="2941091"/>
                        <a:ext cx="8584042" cy="2162573"/>
                      </a:xfrm>
                      <a:prstGeom prst="rect">
                        <a:avLst/>
                      </a:prstGeom>
                    </p:spPr>
                  </p:pic>
                </p:oleObj>
              </mc:Fallback>
            </mc:AlternateContent>
          </a:graphicData>
        </a:graphic>
      </p:graphicFrame>
      <p:cxnSp>
        <p:nvCxnSpPr>
          <p:cNvPr id="10" name="直接连接符 9"/>
          <p:cNvCxnSpPr/>
          <p:nvPr/>
        </p:nvCxnSpPr>
        <p:spPr>
          <a:xfrm flipV="1">
            <a:off x="4095748" y="4448481"/>
            <a:ext cx="5610225"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095749" y="3808172"/>
            <a:ext cx="5610225"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流程图: 联系 14"/>
          <p:cNvSpPr/>
          <p:nvPr/>
        </p:nvSpPr>
        <p:spPr>
          <a:xfrm>
            <a:off x="9896708" y="4010127"/>
            <a:ext cx="352603" cy="340414"/>
          </a:xfrm>
          <a:prstGeom prst="flowChartConnector">
            <a:avLst/>
          </a:prstGeom>
          <a:noFill/>
          <a:ln>
            <a:solidFill>
              <a:srgbClr val="E74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2</a:t>
            </a:r>
            <a:endParaRPr lang="zh-CN" altLang="en-US" dirty="0">
              <a:solidFill>
                <a:srgbClr val="FF0000"/>
              </a:solidFill>
            </a:endParaRPr>
          </a:p>
        </p:txBody>
      </p:sp>
    </p:spTree>
    <p:extLst>
      <p:ext uri="{BB962C8B-B14F-4D97-AF65-F5344CB8AC3E}">
        <p14:creationId xmlns:p14="http://schemas.microsoft.com/office/powerpoint/2010/main" val="3144442238"/>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实验结果</a:t>
            </a:r>
            <a:endParaRPr lang="en-US" altLang="zh-CN" b="1" dirty="0">
              <a:solidFill>
                <a:schemeClr val="tx2">
                  <a:lumMod val="75000"/>
                </a:schemeClr>
              </a:solidFill>
              <a:latin typeface="+mn-ea"/>
              <a:sym typeface="+mn-ea"/>
            </a:endParaRPr>
          </a:p>
        </p:txBody>
      </p:sp>
      <p:sp>
        <p:nvSpPr>
          <p:cNvPr id="2" name="矩形 1"/>
          <p:cNvSpPr/>
          <p:nvPr/>
        </p:nvSpPr>
        <p:spPr>
          <a:xfrm>
            <a:off x="902569" y="1571772"/>
            <a:ext cx="9403659" cy="830997"/>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sz="1600" b="1" dirty="0" smtClean="0"/>
              <a:t>实验</a:t>
            </a:r>
            <a:r>
              <a:rPr lang="en-US" altLang="zh-CN" sz="1600" b="1" dirty="0"/>
              <a:t>2</a:t>
            </a:r>
            <a:r>
              <a:rPr lang="en-US" altLang="zh-CN" sz="1600" b="1" dirty="0" smtClean="0"/>
              <a:t>:</a:t>
            </a:r>
            <a:r>
              <a:rPr lang="zh-CN" altLang="en-US" sz="1600" dirty="0"/>
              <a:t>分别以</a:t>
            </a:r>
            <a:r>
              <a:rPr lang="en-US" altLang="zh-CN" sz="1600" dirty="0"/>
              <a:t>RGB</a:t>
            </a:r>
            <a:r>
              <a:rPr lang="zh-CN" altLang="en-US" sz="1600" dirty="0"/>
              <a:t>、</a:t>
            </a:r>
            <a:r>
              <a:rPr lang="en-US" altLang="zh-CN" sz="1600" dirty="0"/>
              <a:t>RGB-D</a:t>
            </a:r>
            <a:r>
              <a:rPr lang="zh-CN" altLang="en-US" sz="1600" dirty="0"/>
              <a:t>、</a:t>
            </a:r>
            <a:r>
              <a:rPr lang="en-US" altLang="zh-CN" sz="1600" dirty="0"/>
              <a:t>RGB-DHA</a:t>
            </a:r>
            <a:r>
              <a:rPr lang="zh-CN" altLang="en-US" sz="1600" dirty="0"/>
              <a:t>作为</a:t>
            </a:r>
            <a:r>
              <a:rPr lang="en-US" altLang="zh-CN" sz="1600" dirty="0"/>
              <a:t>OE-</a:t>
            </a:r>
            <a:r>
              <a:rPr lang="en-US" altLang="zh-CN" sz="1600" dirty="0" err="1"/>
              <a:t>SimpleNet</a:t>
            </a:r>
            <a:r>
              <a:rPr lang="zh-CN" altLang="en-US" sz="1600" dirty="0"/>
              <a:t>和</a:t>
            </a:r>
            <a:r>
              <a:rPr lang="en-US" altLang="zh-CN" sz="1600" dirty="0"/>
              <a:t>DE-</a:t>
            </a:r>
            <a:r>
              <a:rPr lang="en-US" altLang="zh-CN" sz="1600" dirty="0" err="1"/>
              <a:t>SimpleNet</a:t>
            </a:r>
            <a:r>
              <a:rPr lang="zh-CN" altLang="en-US" sz="1600" dirty="0"/>
              <a:t>的输入进行训练和测试，以此分析深度信息以及彩色图</a:t>
            </a:r>
            <a:r>
              <a:rPr lang="en-US" altLang="zh-CN" sz="1600" dirty="0"/>
              <a:t>-</a:t>
            </a:r>
            <a:r>
              <a:rPr lang="zh-CN" altLang="en-US" sz="1600" dirty="0"/>
              <a:t>深度图的不同融合方式对于网络性能的影响。</a:t>
            </a:r>
          </a:p>
        </p:txBody>
      </p:sp>
      <p:sp>
        <p:nvSpPr>
          <p:cNvPr id="12" name="矩形 11"/>
          <p:cNvSpPr/>
          <p:nvPr/>
        </p:nvSpPr>
        <p:spPr>
          <a:xfrm>
            <a:off x="5254367" y="2484094"/>
            <a:ext cx="1826141" cy="338554"/>
          </a:xfrm>
          <a:prstGeom prst="rect">
            <a:avLst/>
          </a:prstGeom>
        </p:spPr>
        <p:txBody>
          <a:bodyPr wrap="none">
            <a:spAutoFit/>
          </a:bodyPr>
          <a:lstStyle/>
          <a:p>
            <a:r>
              <a:rPr lang="zh-CN" altLang="en-US" sz="1600" dirty="0" smtClean="0">
                <a:latin typeface="黑体" panose="02010609060101010101" pitchFamily="49" charset="-122"/>
                <a:ea typeface="黑体" panose="02010609060101010101" pitchFamily="49" charset="-122"/>
                <a:cs typeface="Times New Roman" panose="02020603050405020304" pitchFamily="18" charset="0"/>
              </a:rPr>
              <a:t>不同输入对应结果</a:t>
            </a:r>
            <a:endParaRPr lang="zh-CN" altLang="en-US" sz="1600" dirty="0">
              <a:latin typeface="黑体" panose="02010609060101010101" pitchFamily="49" charset="-122"/>
              <a:ea typeface="黑体" panose="02010609060101010101" pitchFamily="49" charset="-122"/>
            </a:endParaRPr>
          </a:p>
        </p:txBody>
      </p:sp>
      <p:sp>
        <p:nvSpPr>
          <p:cNvPr id="20" name="矩形 19"/>
          <p:cNvSpPr/>
          <p:nvPr/>
        </p:nvSpPr>
        <p:spPr>
          <a:xfrm>
            <a:off x="1449537" y="4884945"/>
            <a:ext cx="9403659" cy="830997"/>
          </a:xfrm>
          <a:prstGeom prst="rect">
            <a:avLst/>
          </a:prstGeom>
        </p:spPr>
        <p:txBody>
          <a:bodyPr wrap="square">
            <a:spAutoFit/>
          </a:bodyPr>
          <a:lstStyle/>
          <a:p>
            <a:pPr>
              <a:lnSpc>
                <a:spcPct val="150000"/>
              </a:lnSpc>
              <a:buSzPct val="70000"/>
            </a:pPr>
            <a:r>
              <a:rPr lang="zh-CN" altLang="en-US" sz="1600" b="1" dirty="0" smtClean="0"/>
              <a:t>实验</a:t>
            </a:r>
            <a:r>
              <a:rPr lang="en-US" altLang="zh-CN" sz="1600" b="1" dirty="0"/>
              <a:t>2</a:t>
            </a:r>
            <a:r>
              <a:rPr lang="zh-CN" altLang="en-US" sz="1600" b="1" dirty="0" smtClean="0"/>
              <a:t>结果：</a:t>
            </a:r>
            <a:r>
              <a:rPr lang="zh-CN" altLang="en-US" sz="1600" dirty="0" smtClean="0">
                <a:sym typeface="Wingdings" panose="05000000000000000000" pitchFamily="2" charset="2"/>
              </a:rPr>
              <a:t>（</a:t>
            </a:r>
            <a:r>
              <a:rPr lang="en-US" altLang="zh-CN" sz="1600" dirty="0">
                <a:sym typeface="Wingdings" panose="05000000000000000000" pitchFamily="2" charset="2"/>
              </a:rPr>
              <a:t>3</a:t>
            </a:r>
            <a:r>
              <a:rPr lang="zh-CN" altLang="en-US" sz="1600" dirty="0" smtClean="0">
                <a:sym typeface="Wingdings" panose="05000000000000000000" pitchFamily="2" charset="2"/>
              </a:rPr>
              <a:t>）通过将视差图进一步编码为更加丰富的特征图后作为网络的输入，对于该网络而言，并没有明显提高性能。</a:t>
            </a:r>
            <a:endParaRPr lang="zh-CN" altLang="en-US" sz="1600" dirty="0"/>
          </a:p>
        </p:txBody>
      </p:sp>
      <p:graphicFrame>
        <p:nvGraphicFramePr>
          <p:cNvPr id="3" name="对象 2"/>
          <p:cNvGraphicFramePr>
            <a:graphicFrameLocks noChangeAspect="1"/>
          </p:cNvGraphicFramePr>
          <p:nvPr/>
        </p:nvGraphicFramePr>
        <p:xfrm>
          <a:off x="1859346" y="2941091"/>
          <a:ext cx="8584042" cy="2162573"/>
        </p:xfrm>
        <a:graphic>
          <a:graphicData uri="http://schemas.openxmlformats.org/presentationml/2006/ole">
            <mc:AlternateContent xmlns:mc="http://schemas.openxmlformats.org/markup-compatibility/2006">
              <mc:Choice xmlns:v="urn:schemas-microsoft-com:vml" Requires="v">
                <p:oleObj spid="_x0000_s22566" name="文档" r:id="rId4" imgW="5759710" imgH="1450852" progId="Word.Document.12">
                  <p:embed/>
                </p:oleObj>
              </mc:Choice>
              <mc:Fallback>
                <p:oleObj name="文档" r:id="rId4" imgW="5759710" imgH="1450852" progId="Word.Document.12">
                  <p:embed/>
                  <p:pic>
                    <p:nvPicPr>
                      <p:cNvPr id="0" name=""/>
                      <p:cNvPicPr/>
                      <p:nvPr/>
                    </p:nvPicPr>
                    <p:blipFill>
                      <a:blip r:embed="rId5"/>
                      <a:stretch>
                        <a:fillRect/>
                      </a:stretch>
                    </p:blipFill>
                    <p:spPr>
                      <a:xfrm>
                        <a:off x="1859346" y="2941091"/>
                        <a:ext cx="8584042" cy="2162573"/>
                      </a:xfrm>
                      <a:prstGeom prst="rect">
                        <a:avLst/>
                      </a:prstGeom>
                    </p:spPr>
                  </p:pic>
                </p:oleObj>
              </mc:Fallback>
            </mc:AlternateContent>
          </a:graphicData>
        </a:graphic>
      </p:graphicFrame>
      <p:cxnSp>
        <p:nvCxnSpPr>
          <p:cNvPr id="25" name="直接连接符 24"/>
          <p:cNvCxnSpPr/>
          <p:nvPr/>
        </p:nvCxnSpPr>
        <p:spPr>
          <a:xfrm flipV="1">
            <a:off x="4095749" y="3808172"/>
            <a:ext cx="5610225"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095749" y="4074214"/>
            <a:ext cx="5610225"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流程图: 联系 14"/>
          <p:cNvSpPr/>
          <p:nvPr/>
        </p:nvSpPr>
        <p:spPr>
          <a:xfrm>
            <a:off x="9898379" y="3733800"/>
            <a:ext cx="352603" cy="340414"/>
          </a:xfrm>
          <a:prstGeom prst="flowChartConnector">
            <a:avLst/>
          </a:prstGeom>
          <a:noFill/>
          <a:ln>
            <a:solidFill>
              <a:srgbClr val="E74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3</a:t>
            </a:r>
            <a:endParaRPr lang="zh-CN" altLang="en-US" dirty="0">
              <a:solidFill>
                <a:srgbClr val="FF0000"/>
              </a:solidFill>
            </a:endParaRPr>
          </a:p>
        </p:txBody>
      </p:sp>
    </p:spTree>
    <p:extLst>
      <p:ext uri="{BB962C8B-B14F-4D97-AF65-F5344CB8AC3E}">
        <p14:creationId xmlns:p14="http://schemas.microsoft.com/office/powerpoint/2010/main" val="3736557948"/>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2"/>
            <a:ext cx="3370216" cy="508973"/>
            <a:chOff x="0" y="543361"/>
            <a:chExt cx="3370216" cy="508974"/>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898051" y="590669"/>
              <a:ext cx="1492327" cy="461666"/>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目   录</a:t>
              </a:r>
            </a:p>
          </p:txBody>
        </p:sp>
      </p:grpSp>
      <p:grpSp>
        <p:nvGrpSpPr>
          <p:cNvPr id="129" name="组合 128"/>
          <p:cNvGrpSpPr/>
          <p:nvPr/>
        </p:nvGrpSpPr>
        <p:grpSpPr>
          <a:xfrm>
            <a:off x="11550317" y="6507185"/>
            <a:ext cx="299785" cy="299785"/>
            <a:chOff x="11550315" y="6496550"/>
            <a:chExt cx="299785" cy="299785"/>
          </a:xfrm>
        </p:grpSpPr>
        <p:sp>
          <p:nvSpPr>
            <p:cNvPr id="130" name="椭圆 12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flipH="1">
            <a:off x="11055773" y="6507185"/>
            <a:ext cx="299785" cy="299785"/>
            <a:chOff x="11550315" y="6496550"/>
            <a:chExt cx="299785" cy="299785"/>
          </a:xfrm>
        </p:grpSpPr>
        <p:sp>
          <p:nvSpPr>
            <p:cNvPr id="133" name="椭圆 13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右箭头 13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2564869" y="1885192"/>
            <a:ext cx="6947964" cy="737211"/>
            <a:chOff x="1098018" y="1340446"/>
            <a:chExt cx="6947964" cy="737210"/>
          </a:xfrm>
        </p:grpSpPr>
        <p:sp>
          <p:nvSpPr>
            <p:cNvPr id="44" name="任意多边形 43"/>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2615" rIns="276440" bIns="152615" numCol="1" spcCol="1270" anchor="ctr" anchorCtr="0">
              <a:noAutofit/>
            </a:bodyPr>
            <a:lstStyle/>
            <a:p>
              <a:pPr marL="171446" lvl="1" indent="-171446" defTabSz="711182">
                <a:lnSpc>
                  <a:spcPct val="90000"/>
                </a:lnSpc>
                <a:spcBef>
                  <a:spcPct val="0"/>
                </a:spcBef>
                <a:spcAft>
                  <a:spcPct val="15000"/>
                </a:spcAft>
                <a:buChar char="•"/>
              </a:pPr>
              <a:r>
                <a:rPr lang="zh-CN" altLang="en-US" dirty="0"/>
                <a:t>选题背景及意义</a:t>
              </a:r>
            </a:p>
          </p:txBody>
        </p:sp>
        <p:sp>
          <p:nvSpPr>
            <p:cNvPr id="45" name="任意多边形 44"/>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9" tIns="106473" rIns="176959" bIns="106473" numCol="1" spcCol="1270" anchor="ctr" anchorCtr="0">
              <a:noAutofit/>
            </a:bodyPr>
            <a:lstStyle/>
            <a:p>
              <a:pPr algn="ctr" defTabSz="1644610">
                <a:lnSpc>
                  <a:spcPct val="90000"/>
                </a:lnSpc>
                <a:spcBef>
                  <a:spcPct val="0"/>
                </a:spcBef>
                <a:spcAft>
                  <a:spcPct val="35000"/>
                </a:spcAft>
              </a:pPr>
              <a:r>
                <a:rPr lang="en-US" altLang="zh-CN" sz="3700"/>
                <a:t>1</a:t>
              </a:r>
              <a:endParaRPr lang="zh-CN" altLang="en-US" sz="3700" dirty="0"/>
            </a:p>
          </p:txBody>
        </p:sp>
      </p:grpSp>
      <p:grpSp>
        <p:nvGrpSpPr>
          <p:cNvPr id="46" name="组合 45"/>
          <p:cNvGrpSpPr/>
          <p:nvPr/>
        </p:nvGrpSpPr>
        <p:grpSpPr>
          <a:xfrm>
            <a:off x="2564869" y="2659264"/>
            <a:ext cx="6947964" cy="737211"/>
            <a:chOff x="1098018" y="2114517"/>
            <a:chExt cx="6947964" cy="737210"/>
          </a:xfrm>
        </p:grpSpPr>
        <p:sp>
          <p:nvSpPr>
            <p:cNvPr id="47" name="任意多边形 46"/>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2615" rIns="276440" bIns="152615" numCol="1" spcCol="1270" anchor="ctr" anchorCtr="0">
              <a:noAutofit/>
            </a:bodyPr>
            <a:lstStyle/>
            <a:p>
              <a:pPr marL="171446" lvl="1" indent="-171446" defTabSz="711182">
                <a:lnSpc>
                  <a:spcPct val="90000"/>
                </a:lnSpc>
                <a:spcBef>
                  <a:spcPct val="0"/>
                </a:spcBef>
                <a:spcAft>
                  <a:spcPct val="15000"/>
                </a:spcAft>
                <a:buChar char="•"/>
              </a:pPr>
              <a:endParaRPr lang="zh-CN" altLang="en-US" dirty="0"/>
            </a:p>
          </p:txBody>
        </p:sp>
        <p:sp>
          <p:nvSpPr>
            <p:cNvPr id="48" name="任意多边形 47"/>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9" tIns="106473" rIns="176959" bIns="106473" numCol="1" spcCol="1270" anchor="ctr" anchorCtr="0">
              <a:noAutofit/>
            </a:bodyPr>
            <a:lstStyle/>
            <a:p>
              <a:pPr algn="ctr" defTabSz="1644610">
                <a:lnSpc>
                  <a:spcPct val="90000"/>
                </a:lnSpc>
                <a:spcBef>
                  <a:spcPct val="0"/>
                </a:spcBef>
                <a:spcAft>
                  <a:spcPct val="35000"/>
                </a:spcAft>
              </a:pPr>
              <a:r>
                <a:rPr lang="en-US" altLang="zh-CN" sz="3700"/>
                <a:t>2</a:t>
              </a:r>
              <a:endParaRPr lang="zh-CN" altLang="en-US" sz="3700" dirty="0"/>
            </a:p>
          </p:txBody>
        </p:sp>
      </p:grpSp>
      <p:grpSp>
        <p:nvGrpSpPr>
          <p:cNvPr id="49" name="组合 48"/>
          <p:cNvGrpSpPr/>
          <p:nvPr/>
        </p:nvGrpSpPr>
        <p:grpSpPr>
          <a:xfrm>
            <a:off x="2564869" y="3433335"/>
            <a:ext cx="6947964" cy="737211"/>
            <a:chOff x="1098018" y="2888588"/>
            <a:chExt cx="6947964" cy="737210"/>
          </a:xfrm>
        </p:grpSpPr>
        <p:sp>
          <p:nvSpPr>
            <p:cNvPr id="50" name="任意多边形 49"/>
            <p:cNvSpPr/>
            <p:nvPr/>
          </p:nvSpPr>
          <p:spPr>
            <a:xfrm>
              <a:off x="2699790" y="296231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2615" rIns="276440" bIns="152615" numCol="1" spcCol="1270" anchor="ctr" anchorCtr="0">
              <a:noAutofit/>
            </a:bodyPr>
            <a:lstStyle/>
            <a:p>
              <a:pPr marL="171446" lvl="1" indent="-171446" defTabSz="711182">
                <a:lnSpc>
                  <a:spcPct val="90000"/>
                </a:lnSpc>
                <a:spcBef>
                  <a:spcPct val="0"/>
                </a:spcBef>
                <a:spcAft>
                  <a:spcPct val="15000"/>
                </a:spcAft>
                <a:buChar char="•"/>
              </a:pPr>
              <a:endParaRPr lang="zh-CN" altLang="en-US" dirty="0"/>
            </a:p>
          </p:txBody>
        </p:sp>
        <p:sp>
          <p:nvSpPr>
            <p:cNvPr id="51" name="任意多边形 50"/>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9" tIns="106473" rIns="176959" bIns="106473" numCol="1" spcCol="1270" anchor="ctr" anchorCtr="0">
              <a:noAutofit/>
            </a:bodyPr>
            <a:lstStyle/>
            <a:p>
              <a:pPr algn="ctr" defTabSz="1644610">
                <a:lnSpc>
                  <a:spcPct val="90000"/>
                </a:lnSpc>
                <a:spcBef>
                  <a:spcPct val="0"/>
                </a:spcBef>
                <a:spcAft>
                  <a:spcPct val="35000"/>
                </a:spcAft>
              </a:pPr>
              <a:r>
                <a:rPr lang="en-US" altLang="zh-CN" sz="3700"/>
                <a:t>3</a:t>
              </a:r>
              <a:endParaRPr lang="zh-CN" altLang="en-US" sz="3700" dirty="0"/>
            </a:p>
          </p:txBody>
        </p:sp>
      </p:grpSp>
      <p:grpSp>
        <p:nvGrpSpPr>
          <p:cNvPr id="52" name="组合 51"/>
          <p:cNvGrpSpPr/>
          <p:nvPr/>
        </p:nvGrpSpPr>
        <p:grpSpPr>
          <a:xfrm>
            <a:off x="2564869" y="4207407"/>
            <a:ext cx="6947964" cy="737211"/>
            <a:chOff x="1098018" y="3662660"/>
            <a:chExt cx="6947964" cy="737210"/>
          </a:xfrm>
        </p:grpSpPr>
        <p:sp>
          <p:nvSpPr>
            <p:cNvPr id="53" name="任意多边形 52"/>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2615" rIns="276440" bIns="152615" numCol="1" spcCol="1270" anchor="ctr" anchorCtr="0">
              <a:noAutofit/>
            </a:bodyPr>
            <a:lstStyle/>
            <a:p>
              <a:pPr marL="171446" lvl="1" indent="-171446" defTabSz="711182">
                <a:lnSpc>
                  <a:spcPct val="90000"/>
                </a:lnSpc>
                <a:spcBef>
                  <a:spcPct val="0"/>
                </a:spcBef>
                <a:spcAft>
                  <a:spcPct val="15000"/>
                </a:spcAft>
                <a:buChar char="•"/>
              </a:pPr>
              <a:endParaRPr lang="zh-CN" altLang="en-US" dirty="0"/>
            </a:p>
          </p:txBody>
        </p:sp>
        <p:sp>
          <p:nvSpPr>
            <p:cNvPr id="54" name="任意多边形 53"/>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9" tIns="106473" rIns="176959" bIns="106473" numCol="1" spcCol="1270" anchor="ctr" anchorCtr="0">
              <a:noAutofit/>
            </a:bodyPr>
            <a:lstStyle/>
            <a:p>
              <a:pPr algn="ctr" defTabSz="1644610">
                <a:lnSpc>
                  <a:spcPct val="90000"/>
                </a:lnSpc>
                <a:spcBef>
                  <a:spcPct val="0"/>
                </a:spcBef>
                <a:spcAft>
                  <a:spcPct val="35000"/>
                </a:spcAft>
              </a:pPr>
              <a:r>
                <a:rPr lang="en-US" altLang="zh-CN" sz="3700"/>
                <a:t>4</a:t>
              </a:r>
              <a:endParaRPr lang="zh-CN" altLang="en-US" sz="3700" dirty="0"/>
            </a:p>
          </p:txBody>
        </p:sp>
      </p:grpSp>
      <p:grpSp>
        <p:nvGrpSpPr>
          <p:cNvPr id="55" name="组合 54"/>
          <p:cNvGrpSpPr/>
          <p:nvPr/>
        </p:nvGrpSpPr>
        <p:grpSpPr>
          <a:xfrm>
            <a:off x="2564869" y="4981478"/>
            <a:ext cx="6947964" cy="737211"/>
            <a:chOff x="1098018" y="4436731"/>
            <a:chExt cx="6947964" cy="737210"/>
          </a:xfrm>
        </p:grpSpPr>
        <p:sp>
          <p:nvSpPr>
            <p:cNvPr id="56" name="任意多边形 55"/>
            <p:cNvSpPr/>
            <p:nvPr/>
          </p:nvSpPr>
          <p:spPr>
            <a:xfrm>
              <a:off x="2699790" y="4510453"/>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2615" rIns="276440" bIns="152615" numCol="1" spcCol="1270" anchor="ctr" anchorCtr="0">
              <a:noAutofit/>
            </a:bodyPr>
            <a:lstStyle/>
            <a:p>
              <a:pPr marL="171446" lvl="1" indent="-171446" defTabSz="711182">
                <a:lnSpc>
                  <a:spcPct val="90000"/>
                </a:lnSpc>
                <a:spcBef>
                  <a:spcPct val="0"/>
                </a:spcBef>
                <a:spcAft>
                  <a:spcPct val="15000"/>
                </a:spcAft>
                <a:buChar char="•"/>
              </a:pPr>
              <a:endParaRPr lang="zh-CN" altLang="en-US" dirty="0"/>
            </a:p>
          </p:txBody>
        </p:sp>
        <p:sp>
          <p:nvSpPr>
            <p:cNvPr id="57" name="任意多边形 56"/>
            <p:cNvSpPr/>
            <p:nvPr/>
          </p:nvSpPr>
          <p:spPr>
            <a:xfrm>
              <a:off x="1098018" y="4436731"/>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9" tIns="106473" rIns="176959" bIns="106473" numCol="1" spcCol="1270" anchor="ctr" anchorCtr="0">
              <a:noAutofit/>
            </a:bodyPr>
            <a:lstStyle/>
            <a:p>
              <a:pPr algn="ctr" defTabSz="1644610">
                <a:lnSpc>
                  <a:spcPct val="90000"/>
                </a:lnSpc>
                <a:spcBef>
                  <a:spcPct val="0"/>
                </a:spcBef>
                <a:spcAft>
                  <a:spcPct val="35000"/>
                </a:spcAft>
              </a:pPr>
              <a:r>
                <a:rPr lang="en-US" altLang="zh-CN" sz="3700" dirty="0"/>
                <a:t>5</a:t>
              </a:r>
              <a:endParaRPr lang="zh-CN" altLang="en-US" sz="3700" dirty="0"/>
            </a:p>
          </p:txBody>
        </p:sp>
      </p:grpSp>
      <p:sp>
        <p:nvSpPr>
          <p:cNvPr id="2" name="矩形 1"/>
          <p:cNvSpPr/>
          <p:nvPr/>
        </p:nvSpPr>
        <p:spPr>
          <a:xfrm>
            <a:off x="4284673" y="2847167"/>
            <a:ext cx="2967479" cy="341632"/>
          </a:xfrm>
          <a:prstGeom prst="rect">
            <a:avLst/>
          </a:prstGeom>
        </p:spPr>
        <p:txBody>
          <a:bodyPr wrap="none">
            <a:spAutoFit/>
          </a:bodyPr>
          <a:lstStyle/>
          <a:p>
            <a:pPr marL="171446" lvl="1" indent="-171446" defTabSz="711182">
              <a:lnSpc>
                <a:spcPct val="90000"/>
              </a:lnSpc>
              <a:spcBef>
                <a:spcPct val="0"/>
              </a:spcBef>
              <a:spcAft>
                <a:spcPct val="15000"/>
              </a:spcAft>
              <a:buChar char="•"/>
            </a:pPr>
            <a:r>
              <a:rPr lang="zh-CN" altLang="en-US" dirty="0"/>
              <a:t>基于编</a:t>
            </a:r>
            <a:r>
              <a:rPr lang="en-US" altLang="zh-CN" dirty="0"/>
              <a:t>-</a:t>
            </a:r>
            <a:r>
              <a:rPr lang="zh-CN" altLang="en-US" dirty="0"/>
              <a:t>解码结构语义分割</a:t>
            </a:r>
            <a:endParaRPr lang="zh-CN" altLang="en-US" dirty="0"/>
          </a:p>
        </p:txBody>
      </p:sp>
      <p:sp>
        <p:nvSpPr>
          <p:cNvPr id="3" name="矩形 2"/>
          <p:cNvSpPr/>
          <p:nvPr/>
        </p:nvSpPr>
        <p:spPr>
          <a:xfrm>
            <a:off x="4284673" y="3644639"/>
            <a:ext cx="3589444" cy="341632"/>
          </a:xfrm>
          <a:prstGeom prst="rect">
            <a:avLst/>
          </a:prstGeom>
        </p:spPr>
        <p:txBody>
          <a:bodyPr wrap="none">
            <a:spAutoFit/>
          </a:bodyPr>
          <a:lstStyle/>
          <a:p>
            <a:pPr marL="171446" lvl="1" indent="-171446" defTabSz="711182">
              <a:lnSpc>
                <a:spcPct val="90000"/>
              </a:lnSpc>
              <a:spcBef>
                <a:spcPct val="0"/>
              </a:spcBef>
              <a:spcAft>
                <a:spcPct val="15000"/>
              </a:spcAft>
              <a:buChar char="•"/>
            </a:pPr>
            <a:r>
              <a:rPr lang="zh-CN" altLang="en-US" dirty="0"/>
              <a:t>基于金字塔池化的语义分割研究</a:t>
            </a:r>
            <a:endParaRPr lang="zh-CN" altLang="en-US" dirty="0"/>
          </a:p>
        </p:txBody>
      </p:sp>
      <p:sp>
        <p:nvSpPr>
          <p:cNvPr id="9" name="矩形 8"/>
          <p:cNvSpPr/>
          <p:nvPr/>
        </p:nvSpPr>
        <p:spPr>
          <a:xfrm>
            <a:off x="4284673" y="4395309"/>
            <a:ext cx="1511952" cy="341632"/>
          </a:xfrm>
          <a:prstGeom prst="rect">
            <a:avLst/>
          </a:prstGeom>
        </p:spPr>
        <p:txBody>
          <a:bodyPr wrap="none">
            <a:spAutoFit/>
          </a:bodyPr>
          <a:lstStyle/>
          <a:p>
            <a:pPr marL="171446" lvl="1" indent="-171446" defTabSz="711182">
              <a:lnSpc>
                <a:spcPct val="90000"/>
              </a:lnSpc>
              <a:spcBef>
                <a:spcPct val="0"/>
              </a:spcBef>
              <a:spcAft>
                <a:spcPct val="15000"/>
              </a:spcAft>
              <a:buChar char="•"/>
            </a:pPr>
            <a:r>
              <a:rPr lang="zh-CN" altLang="en-US" dirty="0"/>
              <a:t>总结和展望</a:t>
            </a:r>
            <a:endParaRPr lang="zh-CN" altLang="en-US" dirty="0"/>
          </a:p>
        </p:txBody>
      </p:sp>
      <p:sp>
        <p:nvSpPr>
          <p:cNvPr id="31" name="矩形 30"/>
          <p:cNvSpPr/>
          <p:nvPr/>
        </p:nvSpPr>
        <p:spPr>
          <a:xfrm>
            <a:off x="4284673" y="5153953"/>
            <a:ext cx="2204450" cy="341632"/>
          </a:xfrm>
          <a:prstGeom prst="rect">
            <a:avLst/>
          </a:prstGeom>
        </p:spPr>
        <p:txBody>
          <a:bodyPr wrap="none">
            <a:spAutoFit/>
          </a:bodyPr>
          <a:lstStyle/>
          <a:p>
            <a:pPr marL="171446" lvl="1" indent="-171446" defTabSz="711182">
              <a:lnSpc>
                <a:spcPct val="90000"/>
              </a:lnSpc>
              <a:spcBef>
                <a:spcPct val="0"/>
              </a:spcBef>
              <a:spcAft>
                <a:spcPct val="15000"/>
              </a:spcAft>
              <a:buChar char="•"/>
            </a:pPr>
            <a:r>
              <a:rPr lang="zh-CN" altLang="en-US" dirty="0" smtClean="0"/>
              <a:t>硕士期间研究成果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408"/>
    </mc:Choice>
    <mc:Fallback>
      <p:transition spd="slow" advTm="3408"/>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实验结果</a:t>
            </a:r>
            <a:endParaRPr lang="en-US" altLang="zh-CN" b="1" dirty="0">
              <a:solidFill>
                <a:schemeClr val="tx2">
                  <a:lumMod val="75000"/>
                </a:schemeClr>
              </a:solidFill>
              <a:latin typeface="+mn-ea"/>
              <a:sym typeface="+mn-ea"/>
            </a:endParaRPr>
          </a:p>
        </p:txBody>
      </p:sp>
      <p:pic>
        <p:nvPicPr>
          <p:cNvPr id="52" name="图片 51"/>
          <p:cNvPicPr>
            <a:picLocks noChangeAspect="1"/>
          </p:cNvPicPr>
          <p:nvPr/>
        </p:nvPicPr>
        <p:blipFill>
          <a:blip r:embed="rId4"/>
          <a:stretch>
            <a:fillRect/>
          </a:stretch>
        </p:blipFill>
        <p:spPr>
          <a:xfrm>
            <a:off x="987004" y="1727993"/>
            <a:ext cx="7775996" cy="3330659"/>
          </a:xfrm>
          <a:prstGeom prst="rect">
            <a:avLst/>
          </a:prstGeom>
        </p:spPr>
      </p:pic>
      <p:graphicFrame>
        <p:nvGraphicFramePr>
          <p:cNvPr id="73" name="对象 72"/>
          <p:cNvGraphicFramePr>
            <a:graphicFrameLocks noChangeAspect="1"/>
          </p:cNvGraphicFramePr>
          <p:nvPr>
            <p:extLst>
              <p:ext uri="{D42A27DB-BD31-4B8C-83A1-F6EECF244321}">
                <p14:modId xmlns:p14="http://schemas.microsoft.com/office/powerpoint/2010/main" val="589530451"/>
              </p:ext>
            </p:extLst>
          </p:nvPr>
        </p:nvGraphicFramePr>
        <p:xfrm>
          <a:off x="1165770" y="5208758"/>
          <a:ext cx="7321006" cy="801697"/>
        </p:xfrm>
        <a:graphic>
          <a:graphicData uri="http://schemas.openxmlformats.org/presentationml/2006/ole">
            <mc:AlternateContent xmlns:mc="http://schemas.openxmlformats.org/markup-compatibility/2006">
              <mc:Choice xmlns:v="urn:schemas-microsoft-com:vml" Requires="v">
                <p:oleObj spid="_x0000_s23630" name="Visio" r:id="rId5" imgW="6772145" imgH="838067" progId="Visio.Drawing.15">
                  <p:embed/>
                </p:oleObj>
              </mc:Choice>
              <mc:Fallback>
                <p:oleObj name="Visio" r:id="rId5" imgW="6772145" imgH="838067"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5770" y="5208758"/>
                        <a:ext cx="7321006" cy="801697"/>
                      </a:xfrm>
                      <a:prstGeom prst="rect">
                        <a:avLst/>
                      </a:prstGeom>
                      <a:noFill/>
                    </p:spPr>
                  </p:pic>
                </p:oleObj>
              </mc:Fallback>
            </mc:AlternateContent>
          </a:graphicData>
        </a:graphic>
      </p:graphicFrame>
      <p:sp>
        <p:nvSpPr>
          <p:cNvPr id="53" name="流程图: 可选过程 52"/>
          <p:cNvSpPr/>
          <p:nvPr/>
        </p:nvSpPr>
        <p:spPr>
          <a:xfrm>
            <a:off x="9096876" y="1577887"/>
            <a:ext cx="2543175" cy="4396582"/>
          </a:xfrm>
          <a:prstGeom prst="flowChartAlternateProcess">
            <a:avLst/>
          </a:prstGeom>
          <a:noFill/>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285750" indent="-285750">
              <a:lnSpc>
                <a:spcPct val="125000"/>
              </a:lnSpc>
              <a:buSzPct val="60000"/>
              <a:buFont typeface="Wingdings" panose="05000000000000000000" pitchFamily="2" charset="2"/>
              <a:buChar char="u"/>
            </a:pPr>
            <a:r>
              <a:rPr lang="zh-CN" altLang="en-US" dirty="0"/>
              <a:t>不同输入分割结果示例</a:t>
            </a:r>
            <a:r>
              <a:rPr lang="zh-CN" altLang="en-US" dirty="0" smtClean="0"/>
              <a:t>图，以</a:t>
            </a:r>
            <a:r>
              <a:rPr lang="en-US" altLang="zh-CN" dirty="0" smtClean="0"/>
              <a:t>RGB</a:t>
            </a:r>
            <a:r>
              <a:rPr lang="zh-CN" altLang="en-US" dirty="0" smtClean="0"/>
              <a:t>作为输入所得分割结果较为粗糙；</a:t>
            </a:r>
            <a:endParaRPr lang="en-US" altLang="zh-CN" dirty="0" smtClean="0"/>
          </a:p>
          <a:p>
            <a:pPr marL="285750" indent="-285750">
              <a:lnSpc>
                <a:spcPct val="125000"/>
              </a:lnSpc>
              <a:buSzPct val="60000"/>
              <a:buFont typeface="Wingdings" panose="05000000000000000000" pitchFamily="2" charset="2"/>
              <a:buChar char="u"/>
            </a:pPr>
            <a:r>
              <a:rPr lang="zh-CN" altLang="en-US" dirty="0" smtClean="0"/>
              <a:t>加入深度信息后结果明显改善；</a:t>
            </a:r>
            <a:endParaRPr lang="en-US" altLang="zh-CN" dirty="0" smtClean="0"/>
          </a:p>
          <a:p>
            <a:pPr marL="285750" indent="-285750">
              <a:lnSpc>
                <a:spcPct val="125000"/>
              </a:lnSpc>
              <a:buSzPct val="60000"/>
              <a:buFont typeface="Wingdings" panose="05000000000000000000" pitchFamily="2" charset="2"/>
              <a:buChar char="u"/>
            </a:pPr>
            <a:r>
              <a:rPr lang="zh-CN" altLang="en-US" dirty="0" smtClean="0"/>
              <a:t>以双分支编码器逐层融合彩色深度信息所得效果最后，错误分割点最少。</a:t>
            </a:r>
            <a:endParaRPr lang="zh-CN" altLang="en-US" dirty="0"/>
          </a:p>
        </p:txBody>
      </p:sp>
    </p:spTree>
    <p:extLst>
      <p:ext uri="{BB962C8B-B14F-4D97-AF65-F5344CB8AC3E}">
        <p14:creationId xmlns:p14="http://schemas.microsoft.com/office/powerpoint/2010/main" val="274504619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单圆角矩形 16"/>
          <p:cNvSpPr/>
          <p:nvPr/>
        </p:nvSpPr>
        <p:spPr>
          <a:xfrm flipV="1">
            <a:off x="5667376" y="701111"/>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单圆角矩形 17"/>
          <p:cNvSpPr/>
          <p:nvPr/>
        </p:nvSpPr>
        <p:spPr>
          <a:xfrm flipH="1">
            <a:off x="3362325" y="1733550"/>
            <a:ext cx="7137290" cy="890023"/>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dirty="0">
                <a:latin typeface="微软雅黑" panose="020B0503020204020204" pitchFamily="34" charset="-122"/>
                <a:ea typeface="微软雅黑" panose="020B0503020204020204" pitchFamily="34" charset="-122"/>
              </a:rPr>
              <a:t>基于金字塔池化的语义分割研究</a:t>
            </a:r>
            <a:endParaRPr lang="zh-CN" altLang="en-US" sz="1050" spc="-100" dirty="0">
              <a:latin typeface="微软雅黑" panose="020B0503020204020204" pitchFamily="34" charset="-122"/>
              <a:ea typeface="微软雅黑" panose="020B0503020204020204" pitchFamily="34" charset="-122"/>
            </a:endParaRPr>
          </a:p>
        </p:txBody>
      </p:sp>
      <p:sp>
        <p:nvSpPr>
          <p:cNvPr id="19" name="TextBox 18"/>
          <p:cNvSpPr txBox="1"/>
          <p:nvPr/>
        </p:nvSpPr>
        <p:spPr>
          <a:xfrm>
            <a:off x="6413501" y="2971236"/>
            <a:ext cx="342582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上下文信息提取</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347131" y="5083592"/>
            <a:ext cx="1255597" cy="923330"/>
            <a:chOff x="10318555" y="4969295"/>
            <a:chExt cx="1255597" cy="923330"/>
          </a:xfrm>
        </p:grpSpPr>
        <p:sp>
          <p:nvSpPr>
            <p:cNvPr id="21" name="椭圆 20"/>
            <p:cNvSpPr/>
            <p:nvPr/>
          </p:nvSpPr>
          <p:spPr>
            <a:xfrm>
              <a:off x="10318555" y="5162536"/>
              <a:ext cx="971342" cy="476071"/>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22" name="TextBox 21"/>
            <p:cNvSpPr txBox="1"/>
            <p:nvPr/>
          </p:nvSpPr>
          <p:spPr>
            <a:xfrm>
              <a:off x="10526974" y="4969295"/>
              <a:ext cx="1047178" cy="92333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3</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cxnSp>
        <p:nvCxnSpPr>
          <p:cNvPr id="23" name="直接连接符 22"/>
          <p:cNvCxnSpPr/>
          <p:nvPr/>
        </p:nvCxnSpPr>
        <p:spPr>
          <a:xfrm>
            <a:off x="460906" y="6033723"/>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13500" y="3508394"/>
            <a:ext cx="342582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主网络结构</a:t>
            </a: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21" y="3725899"/>
            <a:ext cx="2336411" cy="1752308"/>
          </a:xfrm>
          <a:prstGeom prst="rect">
            <a:avLst/>
          </a:prstGeom>
        </p:spPr>
      </p:pic>
      <p:sp>
        <p:nvSpPr>
          <p:cNvPr id="12" name="TextBox 23"/>
          <p:cNvSpPr txBox="1"/>
          <p:nvPr/>
        </p:nvSpPr>
        <p:spPr>
          <a:xfrm>
            <a:off x="6413500" y="3990055"/>
            <a:ext cx="3933631" cy="553998"/>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融合深度信息双分支结构</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23"/>
          <p:cNvSpPr txBox="1"/>
          <p:nvPr/>
        </p:nvSpPr>
        <p:spPr>
          <a:xfrm>
            <a:off x="6434272" y="4527213"/>
            <a:ext cx="3933631"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实验结果及分析</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20"/>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accel="50000" fill="hold" grpId="1" nodeType="withEffect" p14:presetBounceEnd="64000">
                                      <p:stCondLst>
                                        <p:cond delay="0"/>
                                      </p:stCondLst>
                                      <p:childTnLst>
                                        <p:animMotion origin="layout" path="M -0.87917 -2.59259E-6 L 4.16667E-7 -2.59259E-6 " pathEditMode="relative" rAng="0" ptsTypes="AA" p14:bounceEnd="64000">
                                          <p:cBhvr>
                                            <p:cTn id="14" dur="500" fill="hold"/>
                                            <p:tgtEl>
                                              <p:spTgt spid="18"/>
                                            </p:tgtEl>
                                            <p:attrNameLst>
                                              <p:attrName>ppt_x</p:attrName>
                                              <p:attrName>ppt_y</p:attrName>
                                            </p:attrNameLst>
                                          </p:cBhvr>
                                          <p:rCtr x="43958" y="0"/>
                                        </p:animMotion>
                                      </p:childTnLst>
                                    </p:cTn>
                                  </p:par>
                                </p:childTnLst>
                              </p:cTn>
                            </p:par>
                            <p:par>
                              <p:cTn id="15" fill="hold">
                                <p:stCondLst>
                                  <p:cond delay="500"/>
                                </p:stCondLst>
                                <p:childTnLst>
                                  <p:par>
                                    <p:cTn id="16" presetID="52"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Scale>
                                          <p:cBhvr>
                                            <p:cTn id="18"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9"/>
                                            </p:tgtEl>
                                            <p:attrNameLst>
                                              <p:attrName>ppt_x</p:attrName>
                                              <p:attrName>ppt_y</p:attrName>
                                            </p:attrNameLst>
                                          </p:cBhvr>
                                        </p:animMotion>
                                        <p:animEffect transition="in" filter="fade">
                                          <p:cBhvr>
                                            <p:cTn id="20" dur="1000"/>
                                            <p:tgtEl>
                                              <p:spTgt spid="19"/>
                                            </p:tgtEl>
                                          </p:cBhvr>
                                        </p:animEffect>
                                      </p:childTnLst>
                                    </p:cTn>
                                  </p:par>
                                  <p:par>
                                    <p:cTn id="21" presetID="52" presetClass="entr" presetSubtype="0" fill="hold" grpId="0" nodeType="withEffect">
                                      <p:stCondLst>
                                        <p:cond delay="200"/>
                                      </p:stCondLst>
                                      <p:iterate type="lt">
                                        <p:tmPct val="0"/>
                                      </p:iterate>
                                      <p:childTnLst>
                                        <p:set>
                                          <p:cBhvr>
                                            <p:cTn id="22" dur="1" fill="hold">
                                              <p:stCondLst>
                                                <p:cond delay="0"/>
                                              </p:stCondLst>
                                            </p:cTn>
                                            <p:tgtEl>
                                              <p:spTgt spid="24"/>
                                            </p:tgtEl>
                                            <p:attrNameLst>
                                              <p:attrName>style.visibility</p:attrName>
                                            </p:attrNameLst>
                                          </p:cBhvr>
                                          <p:to>
                                            <p:strVal val="visible"/>
                                          </p:to>
                                        </p:set>
                                        <p:animScale>
                                          <p:cBhvr>
                                            <p:cTn id="23"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4"/>
                                            </p:tgtEl>
                                            <p:attrNameLst>
                                              <p:attrName>ppt_x</p:attrName>
                                              <p:attrName>ppt_y</p:attrName>
                                            </p:attrNameLst>
                                          </p:cBhvr>
                                        </p:animMotion>
                                        <p:animEffect transition="in" filter="fade">
                                          <p:cBhvr>
                                            <p:cTn id="25" dur="1000"/>
                                            <p:tgtEl>
                                              <p:spTgt spid="24"/>
                                            </p:tgtEl>
                                          </p:cBhvr>
                                        </p:animEffect>
                                      </p:childTnLst>
                                    </p:cTn>
                                  </p:par>
                                  <p:par>
                                    <p:cTn id="26" presetID="52" presetClass="entr" presetSubtype="0" fill="hold" grpId="0" nodeType="withEffect">
                                      <p:stCondLst>
                                        <p:cond delay="200"/>
                                      </p:stCondLst>
                                      <p:iterate type="lt">
                                        <p:tmPct val="0"/>
                                      </p:iterate>
                                      <p:childTnLst>
                                        <p:set>
                                          <p:cBhvr>
                                            <p:cTn id="27" dur="1" fill="hold">
                                              <p:stCondLst>
                                                <p:cond delay="0"/>
                                              </p:stCondLst>
                                            </p:cTn>
                                            <p:tgtEl>
                                              <p:spTgt spid="12"/>
                                            </p:tgtEl>
                                            <p:attrNameLst>
                                              <p:attrName>style.visibility</p:attrName>
                                            </p:attrNameLst>
                                          </p:cBhvr>
                                          <p:to>
                                            <p:strVal val="visible"/>
                                          </p:to>
                                        </p:set>
                                        <p:animScale>
                                          <p:cBhvr>
                                            <p:cTn id="28"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2"/>
                                            </p:tgtEl>
                                            <p:attrNameLst>
                                              <p:attrName>ppt_x</p:attrName>
                                              <p:attrName>ppt_y</p:attrName>
                                            </p:attrNameLst>
                                          </p:cBhvr>
                                        </p:animMotion>
                                        <p:animEffect transition="in" filter="fade">
                                          <p:cBhvr>
                                            <p:cTn id="30" dur="1000"/>
                                            <p:tgtEl>
                                              <p:spTgt spid="12"/>
                                            </p:tgtEl>
                                          </p:cBhvr>
                                        </p:animEffect>
                                      </p:childTnLst>
                                    </p:cTn>
                                  </p:par>
                                  <p:par>
                                    <p:cTn id="31" presetID="52" presetClass="entr" presetSubtype="0" fill="hold" grpId="0" nodeType="withEffect">
                                      <p:stCondLst>
                                        <p:cond delay="200"/>
                                      </p:stCondLst>
                                      <p:iterate type="lt">
                                        <p:tmPct val="0"/>
                                      </p:iterate>
                                      <p:childTnLst>
                                        <p:set>
                                          <p:cBhvr>
                                            <p:cTn id="32" dur="1" fill="hold">
                                              <p:stCondLst>
                                                <p:cond delay="0"/>
                                              </p:stCondLst>
                                            </p:cTn>
                                            <p:tgtEl>
                                              <p:spTgt spid="13"/>
                                            </p:tgtEl>
                                            <p:attrNameLst>
                                              <p:attrName>style.visibility</p:attrName>
                                            </p:attrNameLst>
                                          </p:cBhvr>
                                          <p:to>
                                            <p:strVal val="visible"/>
                                          </p:to>
                                        </p:set>
                                        <p:animScale>
                                          <p:cBhvr>
                                            <p:cTn id="3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3"/>
                                            </p:tgtEl>
                                            <p:attrNameLst>
                                              <p:attrName>ppt_x</p:attrName>
                                              <p:attrName>ppt_y</p:attrName>
                                            </p:attrNameLst>
                                          </p:cBhvr>
                                        </p:animMotion>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4"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20"/>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accel="50000" fill="hold" grpId="1" nodeType="withEffect">
                                      <p:stCondLst>
                                        <p:cond delay="0"/>
                                      </p:stCondLst>
                                      <p:childTnLst>
                                        <p:animMotion origin="layout" path="M -0.87917 -2.59259E-6 L 4.16667E-7 -2.59259E-6 " pathEditMode="relative" rAng="0" ptsTypes="AA">
                                          <p:cBhvr>
                                            <p:cTn id="14" dur="500" fill="hold"/>
                                            <p:tgtEl>
                                              <p:spTgt spid="18"/>
                                            </p:tgtEl>
                                            <p:attrNameLst>
                                              <p:attrName>ppt_x</p:attrName>
                                              <p:attrName>ppt_y</p:attrName>
                                            </p:attrNameLst>
                                          </p:cBhvr>
                                          <p:rCtr x="43958" y="0"/>
                                        </p:animMotion>
                                      </p:childTnLst>
                                    </p:cTn>
                                  </p:par>
                                </p:childTnLst>
                              </p:cTn>
                            </p:par>
                            <p:par>
                              <p:cTn id="15" fill="hold">
                                <p:stCondLst>
                                  <p:cond delay="500"/>
                                </p:stCondLst>
                                <p:childTnLst>
                                  <p:par>
                                    <p:cTn id="16" presetID="52"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Scale>
                                          <p:cBhvr>
                                            <p:cTn id="18"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9"/>
                                            </p:tgtEl>
                                            <p:attrNameLst>
                                              <p:attrName>ppt_x</p:attrName>
                                              <p:attrName>ppt_y</p:attrName>
                                            </p:attrNameLst>
                                          </p:cBhvr>
                                        </p:animMotion>
                                        <p:animEffect transition="in" filter="fade">
                                          <p:cBhvr>
                                            <p:cTn id="20" dur="1000"/>
                                            <p:tgtEl>
                                              <p:spTgt spid="19"/>
                                            </p:tgtEl>
                                          </p:cBhvr>
                                        </p:animEffect>
                                      </p:childTnLst>
                                    </p:cTn>
                                  </p:par>
                                  <p:par>
                                    <p:cTn id="21" presetID="52" presetClass="entr" presetSubtype="0" fill="hold" grpId="0" nodeType="withEffect">
                                      <p:stCondLst>
                                        <p:cond delay="200"/>
                                      </p:stCondLst>
                                      <p:iterate type="lt">
                                        <p:tmPct val="0"/>
                                      </p:iterate>
                                      <p:childTnLst>
                                        <p:set>
                                          <p:cBhvr>
                                            <p:cTn id="22" dur="1" fill="hold">
                                              <p:stCondLst>
                                                <p:cond delay="0"/>
                                              </p:stCondLst>
                                            </p:cTn>
                                            <p:tgtEl>
                                              <p:spTgt spid="24"/>
                                            </p:tgtEl>
                                            <p:attrNameLst>
                                              <p:attrName>style.visibility</p:attrName>
                                            </p:attrNameLst>
                                          </p:cBhvr>
                                          <p:to>
                                            <p:strVal val="visible"/>
                                          </p:to>
                                        </p:set>
                                        <p:animScale>
                                          <p:cBhvr>
                                            <p:cTn id="23"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4"/>
                                            </p:tgtEl>
                                            <p:attrNameLst>
                                              <p:attrName>ppt_x</p:attrName>
                                              <p:attrName>ppt_y</p:attrName>
                                            </p:attrNameLst>
                                          </p:cBhvr>
                                        </p:animMotion>
                                        <p:animEffect transition="in" filter="fade">
                                          <p:cBhvr>
                                            <p:cTn id="25" dur="1000"/>
                                            <p:tgtEl>
                                              <p:spTgt spid="24"/>
                                            </p:tgtEl>
                                          </p:cBhvr>
                                        </p:animEffect>
                                      </p:childTnLst>
                                    </p:cTn>
                                  </p:par>
                                  <p:par>
                                    <p:cTn id="26" presetID="52" presetClass="entr" presetSubtype="0" fill="hold" grpId="0" nodeType="withEffect">
                                      <p:stCondLst>
                                        <p:cond delay="200"/>
                                      </p:stCondLst>
                                      <p:iterate type="lt">
                                        <p:tmPct val="0"/>
                                      </p:iterate>
                                      <p:childTnLst>
                                        <p:set>
                                          <p:cBhvr>
                                            <p:cTn id="27" dur="1" fill="hold">
                                              <p:stCondLst>
                                                <p:cond delay="0"/>
                                              </p:stCondLst>
                                            </p:cTn>
                                            <p:tgtEl>
                                              <p:spTgt spid="12"/>
                                            </p:tgtEl>
                                            <p:attrNameLst>
                                              <p:attrName>style.visibility</p:attrName>
                                            </p:attrNameLst>
                                          </p:cBhvr>
                                          <p:to>
                                            <p:strVal val="visible"/>
                                          </p:to>
                                        </p:set>
                                        <p:animScale>
                                          <p:cBhvr>
                                            <p:cTn id="28"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2"/>
                                            </p:tgtEl>
                                            <p:attrNameLst>
                                              <p:attrName>ppt_x</p:attrName>
                                              <p:attrName>ppt_y</p:attrName>
                                            </p:attrNameLst>
                                          </p:cBhvr>
                                        </p:animMotion>
                                        <p:animEffect transition="in" filter="fade">
                                          <p:cBhvr>
                                            <p:cTn id="30" dur="1000"/>
                                            <p:tgtEl>
                                              <p:spTgt spid="12"/>
                                            </p:tgtEl>
                                          </p:cBhvr>
                                        </p:animEffect>
                                      </p:childTnLst>
                                    </p:cTn>
                                  </p:par>
                                  <p:par>
                                    <p:cTn id="31" presetID="52" presetClass="entr" presetSubtype="0" fill="hold" grpId="0" nodeType="withEffect">
                                      <p:stCondLst>
                                        <p:cond delay="200"/>
                                      </p:stCondLst>
                                      <p:iterate type="lt">
                                        <p:tmPct val="0"/>
                                      </p:iterate>
                                      <p:childTnLst>
                                        <p:set>
                                          <p:cBhvr>
                                            <p:cTn id="32" dur="1" fill="hold">
                                              <p:stCondLst>
                                                <p:cond delay="0"/>
                                              </p:stCondLst>
                                            </p:cTn>
                                            <p:tgtEl>
                                              <p:spTgt spid="13"/>
                                            </p:tgtEl>
                                            <p:attrNameLst>
                                              <p:attrName>style.visibility</p:attrName>
                                            </p:attrNameLst>
                                          </p:cBhvr>
                                          <p:to>
                                            <p:strVal val="visible"/>
                                          </p:to>
                                        </p:set>
                                        <p:animScale>
                                          <p:cBhvr>
                                            <p:cTn id="3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3"/>
                                            </p:tgtEl>
                                            <p:attrNameLst>
                                              <p:attrName>ppt_x</p:attrName>
                                              <p:attrName>ppt_y</p:attrName>
                                            </p:attrNameLst>
                                          </p:cBhvr>
                                        </p:animMotion>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4" grpId="0"/>
          <p:bldP spid="12" grpId="0"/>
          <p:bldP spid="1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852530" y="1965667"/>
            <a:ext cx="1598840" cy="544069"/>
          </a:xfrm>
          <a:prstGeom prst="roundRect">
            <a:avLst/>
          </a:prstGeom>
          <a:solidFill>
            <a:schemeClr val="tx2">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2157963"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上下文信息提取</a:t>
            </a:r>
            <a:endParaRPr lang="en-US" altLang="zh-CN" b="1" dirty="0">
              <a:solidFill>
                <a:schemeClr val="tx2">
                  <a:lumMod val="75000"/>
                </a:schemeClr>
              </a:solidFill>
              <a:latin typeface="+mn-ea"/>
              <a:sym typeface="+mn-ea"/>
            </a:endParaRPr>
          </a:p>
        </p:txBody>
      </p:sp>
      <p:sp>
        <p:nvSpPr>
          <p:cNvPr id="17" name="矩形 16"/>
          <p:cNvSpPr/>
          <p:nvPr/>
        </p:nvSpPr>
        <p:spPr>
          <a:xfrm>
            <a:off x="893044" y="1965667"/>
            <a:ext cx="2145431" cy="460382"/>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空洞卷积</a:t>
            </a:r>
            <a:endParaRPr lang="en-US" altLang="zh-CN" dirty="0" smtClean="0"/>
          </a:p>
        </p:txBody>
      </p:sp>
      <p:sp>
        <p:nvSpPr>
          <p:cNvPr id="2" name="矩形 1"/>
          <p:cNvSpPr/>
          <p:nvPr/>
        </p:nvSpPr>
        <p:spPr>
          <a:xfrm>
            <a:off x="902569" y="3064173"/>
            <a:ext cx="1897781"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a:t>级联空洞</a:t>
            </a:r>
            <a:r>
              <a:rPr lang="zh-CN" altLang="en-US" dirty="0" smtClean="0"/>
              <a:t>卷积</a:t>
            </a:r>
            <a:endParaRPr lang="en-US" altLang="zh-CN" dirty="0"/>
          </a:p>
        </p:txBody>
      </p:sp>
      <p:sp>
        <p:nvSpPr>
          <p:cNvPr id="3" name="矩形 2"/>
          <p:cNvSpPr/>
          <p:nvPr/>
        </p:nvSpPr>
        <p:spPr>
          <a:xfrm>
            <a:off x="852530" y="4902368"/>
            <a:ext cx="4022255" cy="507831"/>
          </a:xfrm>
          <a:prstGeom prst="rect">
            <a:avLst/>
          </a:prstGeom>
        </p:spPr>
        <p:txBody>
          <a:bodyPr wrap="none">
            <a:spAutoFit/>
          </a:bodyPr>
          <a:lstStyle/>
          <a:p>
            <a:pPr marL="285750" indent="-285750">
              <a:lnSpc>
                <a:spcPct val="150000"/>
              </a:lnSpc>
              <a:buSzPct val="70000"/>
              <a:buFont typeface="Wingdings" panose="05000000000000000000" pitchFamily="2" charset="2"/>
              <a:buChar char="l"/>
            </a:pPr>
            <a:r>
              <a:rPr lang="en-US" altLang="zh-CN" dirty="0" smtClean="0"/>
              <a:t>ad-ASPP</a:t>
            </a:r>
            <a:r>
              <a:rPr lang="zh-CN" altLang="en-US" dirty="0" smtClean="0"/>
              <a:t>（改进的空间金字塔结构）</a:t>
            </a:r>
            <a:endParaRPr lang="en-US" altLang="zh-CN" dirty="0"/>
          </a:p>
        </p:txBody>
      </p:sp>
      <p:sp>
        <p:nvSpPr>
          <p:cNvPr id="21" name="矩形 20"/>
          <p:cNvSpPr/>
          <p:nvPr/>
        </p:nvSpPr>
        <p:spPr>
          <a:xfrm>
            <a:off x="902569" y="4057841"/>
            <a:ext cx="2212106"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空间金字塔池化</a:t>
            </a:r>
            <a:endParaRPr lang="en-US" alt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204" y="1825028"/>
            <a:ext cx="2891114" cy="3286355"/>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8392" y="1749858"/>
            <a:ext cx="3251710" cy="3136460"/>
          </a:xfrm>
          <a:prstGeom prst="rect">
            <a:avLst/>
          </a:prstGeom>
        </p:spPr>
      </p:pic>
    </p:spTree>
    <p:extLst>
      <p:ext uri="{BB962C8B-B14F-4D97-AF65-F5344CB8AC3E}">
        <p14:creationId xmlns:p14="http://schemas.microsoft.com/office/powerpoint/2010/main" val="244834700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2157963"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上下文信息提取</a:t>
            </a:r>
            <a:endParaRPr lang="en-US" altLang="zh-CN" b="1" dirty="0">
              <a:solidFill>
                <a:schemeClr val="tx2">
                  <a:lumMod val="75000"/>
                </a:schemeClr>
              </a:solidFill>
              <a:latin typeface="+mn-ea"/>
              <a:sym typeface="+mn-ea"/>
            </a:endParaRPr>
          </a:p>
        </p:txBody>
      </p:sp>
      <p:sp>
        <p:nvSpPr>
          <p:cNvPr id="17" name="矩形 16"/>
          <p:cNvSpPr/>
          <p:nvPr/>
        </p:nvSpPr>
        <p:spPr>
          <a:xfrm>
            <a:off x="893044" y="1965667"/>
            <a:ext cx="2145431" cy="460382"/>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空洞卷积</a:t>
            </a:r>
            <a:endParaRPr lang="en-US" altLang="zh-CN" dirty="0" smtClean="0"/>
          </a:p>
        </p:txBody>
      </p:sp>
      <p:sp>
        <p:nvSpPr>
          <p:cNvPr id="2" name="矩形 1"/>
          <p:cNvSpPr/>
          <p:nvPr/>
        </p:nvSpPr>
        <p:spPr>
          <a:xfrm>
            <a:off x="902569" y="3064173"/>
            <a:ext cx="1897781"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a:t>级联空洞</a:t>
            </a:r>
            <a:r>
              <a:rPr lang="zh-CN" altLang="en-US" dirty="0" smtClean="0"/>
              <a:t>卷积</a:t>
            </a:r>
            <a:endParaRPr lang="en-US" altLang="zh-CN" dirty="0"/>
          </a:p>
        </p:txBody>
      </p:sp>
      <p:sp>
        <p:nvSpPr>
          <p:cNvPr id="3" name="矩形 2"/>
          <p:cNvSpPr/>
          <p:nvPr/>
        </p:nvSpPr>
        <p:spPr>
          <a:xfrm>
            <a:off x="852530" y="4902368"/>
            <a:ext cx="4022255" cy="507831"/>
          </a:xfrm>
          <a:prstGeom prst="rect">
            <a:avLst/>
          </a:prstGeom>
        </p:spPr>
        <p:txBody>
          <a:bodyPr wrap="none">
            <a:spAutoFit/>
          </a:bodyPr>
          <a:lstStyle/>
          <a:p>
            <a:pPr marL="285750" indent="-285750">
              <a:lnSpc>
                <a:spcPct val="150000"/>
              </a:lnSpc>
              <a:buSzPct val="70000"/>
              <a:buFont typeface="Wingdings" panose="05000000000000000000" pitchFamily="2" charset="2"/>
              <a:buChar char="l"/>
            </a:pPr>
            <a:r>
              <a:rPr lang="en-US" altLang="zh-CN" dirty="0" smtClean="0"/>
              <a:t>ad-ASPP</a:t>
            </a:r>
            <a:r>
              <a:rPr lang="zh-CN" altLang="en-US" dirty="0" smtClean="0"/>
              <a:t>（改进的空间金字塔结构）</a:t>
            </a:r>
            <a:endParaRPr lang="en-US" altLang="zh-CN" dirty="0"/>
          </a:p>
        </p:txBody>
      </p:sp>
      <p:pic>
        <p:nvPicPr>
          <p:cNvPr id="19" name="图片 18" descr="F:\新建文件夹\硕士毕业相关准备\参考文献\2540794-96ee339fb182240a.png"/>
          <p:cNvPicPr/>
          <p:nvPr/>
        </p:nvPicPr>
        <p:blipFill>
          <a:blip r:embed="rId3">
            <a:extLst>
              <a:ext uri="{28A0092B-C50C-407E-A947-70E740481C1C}">
                <a14:useLocalDpi xmlns:a14="http://schemas.microsoft.com/office/drawing/2010/main" val="0"/>
              </a:ext>
            </a:extLst>
          </a:blip>
          <a:srcRect/>
          <a:stretch>
            <a:fillRect/>
          </a:stretch>
        </p:blipFill>
        <p:spPr bwMode="auto">
          <a:xfrm>
            <a:off x="4942450" y="2076450"/>
            <a:ext cx="6697601" cy="2515063"/>
          </a:xfrm>
          <a:prstGeom prst="rect">
            <a:avLst/>
          </a:prstGeom>
          <a:noFill/>
          <a:ln>
            <a:noFill/>
          </a:ln>
        </p:spPr>
      </p:pic>
      <p:sp>
        <p:nvSpPr>
          <p:cNvPr id="21" name="矩形 20"/>
          <p:cNvSpPr/>
          <p:nvPr/>
        </p:nvSpPr>
        <p:spPr>
          <a:xfrm>
            <a:off x="902569" y="4057841"/>
            <a:ext cx="2212106"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空间金字塔池化</a:t>
            </a:r>
            <a:endParaRPr lang="en-US" altLang="zh-CN" dirty="0"/>
          </a:p>
        </p:txBody>
      </p:sp>
      <p:sp>
        <p:nvSpPr>
          <p:cNvPr id="20" name="圆角矩形 19"/>
          <p:cNvSpPr/>
          <p:nvPr/>
        </p:nvSpPr>
        <p:spPr>
          <a:xfrm>
            <a:off x="902569" y="3061946"/>
            <a:ext cx="1897782" cy="544069"/>
          </a:xfrm>
          <a:prstGeom prst="roundRect">
            <a:avLst/>
          </a:prstGeom>
          <a:solidFill>
            <a:schemeClr val="tx2">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992595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2157963"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上下文信息提取</a:t>
            </a:r>
            <a:endParaRPr lang="en-US" altLang="zh-CN" b="1" dirty="0">
              <a:solidFill>
                <a:schemeClr val="tx2">
                  <a:lumMod val="75000"/>
                </a:schemeClr>
              </a:solidFill>
              <a:latin typeface="+mn-ea"/>
              <a:sym typeface="+mn-ea"/>
            </a:endParaRPr>
          </a:p>
        </p:txBody>
      </p:sp>
      <p:sp>
        <p:nvSpPr>
          <p:cNvPr id="17" name="矩形 16"/>
          <p:cNvSpPr/>
          <p:nvPr/>
        </p:nvSpPr>
        <p:spPr>
          <a:xfrm>
            <a:off x="893044" y="1965667"/>
            <a:ext cx="2145431" cy="460382"/>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空洞卷积</a:t>
            </a:r>
            <a:endParaRPr lang="en-US" altLang="zh-CN" dirty="0" smtClean="0"/>
          </a:p>
        </p:txBody>
      </p:sp>
      <p:sp>
        <p:nvSpPr>
          <p:cNvPr id="2" name="矩形 1"/>
          <p:cNvSpPr/>
          <p:nvPr/>
        </p:nvSpPr>
        <p:spPr>
          <a:xfrm>
            <a:off x="902569" y="3064173"/>
            <a:ext cx="1897781"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a:t>级联空洞</a:t>
            </a:r>
            <a:r>
              <a:rPr lang="zh-CN" altLang="en-US" dirty="0" smtClean="0"/>
              <a:t>卷积</a:t>
            </a:r>
            <a:endParaRPr lang="en-US" altLang="zh-CN" dirty="0"/>
          </a:p>
        </p:txBody>
      </p:sp>
      <p:sp>
        <p:nvSpPr>
          <p:cNvPr id="3" name="矩形 2"/>
          <p:cNvSpPr/>
          <p:nvPr/>
        </p:nvSpPr>
        <p:spPr>
          <a:xfrm>
            <a:off x="852530" y="4902368"/>
            <a:ext cx="4022255" cy="507831"/>
          </a:xfrm>
          <a:prstGeom prst="rect">
            <a:avLst/>
          </a:prstGeom>
        </p:spPr>
        <p:txBody>
          <a:bodyPr wrap="none">
            <a:spAutoFit/>
          </a:bodyPr>
          <a:lstStyle/>
          <a:p>
            <a:pPr marL="285750" indent="-285750">
              <a:lnSpc>
                <a:spcPct val="150000"/>
              </a:lnSpc>
              <a:buSzPct val="70000"/>
              <a:buFont typeface="Wingdings" panose="05000000000000000000" pitchFamily="2" charset="2"/>
              <a:buChar char="l"/>
            </a:pPr>
            <a:r>
              <a:rPr lang="en-US" altLang="zh-CN" dirty="0" smtClean="0"/>
              <a:t>ad-ASPP</a:t>
            </a:r>
            <a:r>
              <a:rPr lang="zh-CN" altLang="en-US" dirty="0" smtClean="0"/>
              <a:t>（改进的空间金字塔结构）</a:t>
            </a:r>
            <a:endParaRPr lang="en-US" altLang="zh-CN" dirty="0"/>
          </a:p>
        </p:txBody>
      </p:sp>
      <p:sp>
        <p:nvSpPr>
          <p:cNvPr id="21" name="矩形 20"/>
          <p:cNvSpPr/>
          <p:nvPr/>
        </p:nvSpPr>
        <p:spPr>
          <a:xfrm>
            <a:off x="902569" y="4057841"/>
            <a:ext cx="2212106"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空间金字塔池化</a:t>
            </a:r>
            <a:endParaRPr lang="en-US" altLang="zh-CN" dirty="0"/>
          </a:p>
        </p:txBody>
      </p:sp>
      <p:pic>
        <p:nvPicPr>
          <p:cNvPr id="20" name="图片 19" descr="F:\新建文件夹\硕士毕业相关准备\参考文献\20181220122516945.png"/>
          <p:cNvPicPr/>
          <p:nvPr/>
        </p:nvPicPr>
        <p:blipFill rotWithShape="1">
          <a:blip r:embed="rId3">
            <a:extLst>
              <a:ext uri="{28A0092B-C50C-407E-A947-70E740481C1C}">
                <a14:useLocalDpi xmlns:a14="http://schemas.microsoft.com/office/drawing/2010/main" val="0"/>
              </a:ext>
            </a:extLst>
          </a:blip>
          <a:srcRect b="7618"/>
          <a:stretch/>
        </p:blipFill>
        <p:spPr bwMode="auto">
          <a:xfrm>
            <a:off x="5381623" y="2086715"/>
            <a:ext cx="5674150" cy="2938211"/>
          </a:xfrm>
          <a:prstGeom prst="rect">
            <a:avLst/>
          </a:prstGeom>
          <a:noFill/>
          <a:ln>
            <a:noFill/>
          </a:ln>
          <a:extLst>
            <a:ext uri="{53640926-AAD7-44D8-BBD7-CCE9431645EC}">
              <a14:shadowObscured xmlns:a14="http://schemas.microsoft.com/office/drawing/2010/main"/>
            </a:ext>
          </a:extLst>
        </p:spPr>
      </p:pic>
      <p:sp>
        <p:nvSpPr>
          <p:cNvPr id="19" name="圆角矩形 18"/>
          <p:cNvSpPr/>
          <p:nvPr/>
        </p:nvSpPr>
        <p:spPr>
          <a:xfrm>
            <a:off x="965875" y="4057139"/>
            <a:ext cx="2072600" cy="544069"/>
          </a:xfrm>
          <a:prstGeom prst="roundRect">
            <a:avLst/>
          </a:prstGeom>
          <a:solidFill>
            <a:schemeClr val="tx2">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9429079"/>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2157963"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上下文信息提取</a:t>
            </a:r>
            <a:endParaRPr lang="en-US" altLang="zh-CN" b="1" dirty="0">
              <a:solidFill>
                <a:schemeClr val="tx2">
                  <a:lumMod val="75000"/>
                </a:schemeClr>
              </a:solidFill>
              <a:latin typeface="+mn-ea"/>
              <a:sym typeface="+mn-ea"/>
            </a:endParaRPr>
          </a:p>
        </p:txBody>
      </p:sp>
      <p:sp>
        <p:nvSpPr>
          <p:cNvPr id="17" name="矩形 16"/>
          <p:cNvSpPr/>
          <p:nvPr/>
        </p:nvSpPr>
        <p:spPr>
          <a:xfrm>
            <a:off x="893044" y="1965667"/>
            <a:ext cx="2145431" cy="460382"/>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空洞卷积</a:t>
            </a:r>
            <a:endParaRPr lang="en-US" altLang="zh-CN" dirty="0" smtClean="0"/>
          </a:p>
        </p:txBody>
      </p:sp>
      <p:sp>
        <p:nvSpPr>
          <p:cNvPr id="2" name="矩形 1"/>
          <p:cNvSpPr/>
          <p:nvPr/>
        </p:nvSpPr>
        <p:spPr>
          <a:xfrm>
            <a:off x="902569" y="3064173"/>
            <a:ext cx="1897781"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a:t>级联空洞</a:t>
            </a:r>
            <a:r>
              <a:rPr lang="zh-CN" altLang="en-US" dirty="0" smtClean="0"/>
              <a:t>卷积</a:t>
            </a:r>
            <a:endParaRPr lang="en-US" altLang="zh-CN" dirty="0"/>
          </a:p>
        </p:txBody>
      </p:sp>
      <p:sp>
        <p:nvSpPr>
          <p:cNvPr id="3" name="矩形 2"/>
          <p:cNvSpPr/>
          <p:nvPr/>
        </p:nvSpPr>
        <p:spPr>
          <a:xfrm>
            <a:off x="852530" y="4902368"/>
            <a:ext cx="4022255" cy="507831"/>
          </a:xfrm>
          <a:prstGeom prst="rect">
            <a:avLst/>
          </a:prstGeom>
        </p:spPr>
        <p:txBody>
          <a:bodyPr wrap="none">
            <a:spAutoFit/>
          </a:bodyPr>
          <a:lstStyle/>
          <a:p>
            <a:pPr marL="285750" indent="-285750">
              <a:lnSpc>
                <a:spcPct val="150000"/>
              </a:lnSpc>
              <a:buSzPct val="70000"/>
              <a:buFont typeface="Wingdings" panose="05000000000000000000" pitchFamily="2" charset="2"/>
              <a:buChar char="l"/>
            </a:pPr>
            <a:r>
              <a:rPr lang="en-US" altLang="zh-CN" dirty="0" smtClean="0"/>
              <a:t>ad-ASPP</a:t>
            </a:r>
            <a:r>
              <a:rPr lang="zh-CN" altLang="en-US" dirty="0" smtClean="0"/>
              <a:t>（改进的空间金字塔结构）</a:t>
            </a:r>
            <a:endParaRPr lang="en-US" altLang="zh-CN" dirty="0"/>
          </a:p>
        </p:txBody>
      </p:sp>
      <p:sp>
        <p:nvSpPr>
          <p:cNvPr id="21" name="矩形 20"/>
          <p:cNvSpPr/>
          <p:nvPr/>
        </p:nvSpPr>
        <p:spPr>
          <a:xfrm>
            <a:off x="902569" y="4057841"/>
            <a:ext cx="2212106"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空间金字塔池化</a:t>
            </a:r>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3187714088"/>
              </p:ext>
            </p:extLst>
          </p:nvPr>
        </p:nvGraphicFramePr>
        <p:xfrm>
          <a:off x="4984273" y="2071899"/>
          <a:ext cx="6281551" cy="3192775"/>
        </p:xfrm>
        <a:graphic>
          <a:graphicData uri="http://schemas.openxmlformats.org/presentationml/2006/ole">
            <mc:AlternateContent xmlns:mc="http://schemas.openxmlformats.org/markup-compatibility/2006">
              <mc:Choice xmlns:v="urn:schemas-microsoft-com:vml" Requires="v">
                <p:oleObj spid="_x0000_s27686" name="Visio" r:id="rId4" imgW="9563100" imgH="4819650" progId="Visio.Drawing.15">
                  <p:embed/>
                </p:oleObj>
              </mc:Choice>
              <mc:Fallback>
                <p:oleObj name="Visio" r:id="rId4" imgW="9563100" imgH="4819650" progId="Visio.Drawing.15">
                  <p:embed/>
                  <p:pic>
                    <p:nvPicPr>
                      <p:cNvPr id="0" name="Object 1"/>
                      <p:cNvPicPr>
                        <a:picLocks noChangeAspect="1" noChangeArrowheads="1"/>
                      </p:cNvPicPr>
                      <p:nvPr/>
                    </p:nvPicPr>
                    <p:blipFill>
                      <a:blip r:embed="rId5"/>
                      <a:srcRect/>
                      <a:stretch>
                        <a:fillRect/>
                      </a:stretch>
                    </p:blipFill>
                    <p:spPr bwMode="auto">
                      <a:xfrm>
                        <a:off x="4984273" y="2071899"/>
                        <a:ext cx="6281551" cy="3192775"/>
                      </a:xfrm>
                      <a:prstGeom prst="rect">
                        <a:avLst/>
                      </a:prstGeom>
                      <a:noFill/>
                    </p:spPr>
                  </p:pic>
                </p:oleObj>
              </mc:Fallback>
            </mc:AlternateContent>
          </a:graphicData>
        </a:graphic>
      </p:graphicFrame>
      <p:sp>
        <p:nvSpPr>
          <p:cNvPr id="19" name="圆角矩形 18"/>
          <p:cNvSpPr/>
          <p:nvPr/>
        </p:nvSpPr>
        <p:spPr>
          <a:xfrm>
            <a:off x="815158" y="4931761"/>
            <a:ext cx="3922211" cy="544069"/>
          </a:xfrm>
          <a:prstGeom prst="roundRect">
            <a:avLst/>
          </a:prstGeom>
          <a:solidFill>
            <a:schemeClr val="tx2">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8921369"/>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693092"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主网络结构</a:t>
            </a:r>
            <a:endParaRPr lang="en-US" altLang="zh-CN" b="1" dirty="0">
              <a:solidFill>
                <a:schemeClr val="tx2">
                  <a:lumMod val="75000"/>
                </a:schemeClr>
              </a:solidFill>
              <a:latin typeface="+mn-ea"/>
              <a:sym typeface="+mn-ea"/>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422431907"/>
              </p:ext>
            </p:extLst>
          </p:nvPr>
        </p:nvGraphicFramePr>
        <p:xfrm>
          <a:off x="5531932" y="1424064"/>
          <a:ext cx="6876676" cy="4841358"/>
        </p:xfrm>
        <a:graphic>
          <a:graphicData uri="http://schemas.openxmlformats.org/presentationml/2006/ole">
            <mc:AlternateContent xmlns:mc="http://schemas.openxmlformats.org/markup-compatibility/2006">
              <mc:Choice xmlns:v="urn:schemas-microsoft-com:vml" Requires="v">
                <p:oleObj spid="_x0000_s28773" name="文档" r:id="rId4" imgW="5759710" imgH="3973823" progId="Word.Document.12">
                  <p:embed/>
                </p:oleObj>
              </mc:Choice>
              <mc:Fallback>
                <p:oleObj name="文档" r:id="rId4" imgW="5759710" imgH="3973823" progId="Word.Document.12">
                  <p:embed/>
                  <p:pic>
                    <p:nvPicPr>
                      <p:cNvPr id="0" name=""/>
                      <p:cNvPicPr/>
                      <p:nvPr/>
                    </p:nvPicPr>
                    <p:blipFill>
                      <a:blip r:embed="rId5"/>
                      <a:stretch>
                        <a:fillRect/>
                      </a:stretch>
                    </p:blipFill>
                    <p:spPr>
                      <a:xfrm>
                        <a:off x="5531932" y="1424064"/>
                        <a:ext cx="6876676" cy="4841358"/>
                      </a:xfrm>
                      <a:prstGeom prst="rect">
                        <a:avLst/>
                      </a:prstGeom>
                    </p:spPr>
                  </p:pic>
                </p:oleObj>
              </mc:Fallback>
            </mc:AlternateContent>
          </a:graphicData>
        </a:graphic>
      </p:graphicFrame>
      <p:sp>
        <p:nvSpPr>
          <p:cNvPr id="10" name="矩形 9"/>
          <p:cNvSpPr/>
          <p:nvPr/>
        </p:nvSpPr>
        <p:spPr>
          <a:xfrm>
            <a:off x="7876933" y="925366"/>
            <a:ext cx="2095445" cy="369332"/>
          </a:xfrm>
          <a:prstGeom prst="rect">
            <a:avLst/>
          </a:prstGeom>
        </p:spPr>
        <p:txBody>
          <a:bodyPr wrap="none">
            <a:spAutoFit/>
          </a:bodyPr>
          <a:lstStyle/>
          <a:p>
            <a:r>
              <a:rPr lang="en-US" altLang="zh-CN" dirty="0">
                <a:latin typeface="Times New Roman" panose="02020603050405020304" pitchFamily="18" charset="0"/>
              </a:rPr>
              <a:t>ResNet-50</a:t>
            </a:r>
            <a:r>
              <a:rPr lang="zh-CN" altLang="zh-CN" dirty="0">
                <a:latin typeface="Times New Roman" panose="02020603050405020304" pitchFamily="18" charset="0"/>
                <a:cs typeface="Times New Roman" panose="02020603050405020304" pitchFamily="18" charset="0"/>
              </a:rPr>
              <a:t>模型结构</a:t>
            </a:r>
            <a:endParaRPr lang="zh-CN" altLang="en-US" dirty="0"/>
          </a:p>
        </p:txBody>
      </p:sp>
      <p:graphicFrame>
        <p:nvGraphicFramePr>
          <p:cNvPr id="22" name="对象 21"/>
          <p:cNvGraphicFramePr>
            <a:graphicFrameLocks noChangeAspect="1"/>
          </p:cNvGraphicFramePr>
          <p:nvPr>
            <p:extLst>
              <p:ext uri="{D42A27DB-BD31-4B8C-83A1-F6EECF244321}">
                <p14:modId xmlns:p14="http://schemas.microsoft.com/office/powerpoint/2010/main" val="810796035"/>
              </p:ext>
            </p:extLst>
          </p:nvPr>
        </p:nvGraphicFramePr>
        <p:xfrm>
          <a:off x="2857632" y="2722643"/>
          <a:ext cx="1656000" cy="3018383"/>
        </p:xfrm>
        <a:graphic>
          <a:graphicData uri="http://schemas.openxmlformats.org/presentationml/2006/ole">
            <mc:AlternateContent xmlns:mc="http://schemas.openxmlformats.org/markup-compatibility/2006">
              <mc:Choice xmlns:v="urn:schemas-microsoft-com:vml" Requires="v">
                <p:oleObj spid="_x0000_s28774" name="Visio" r:id="rId6" imgW="1343025" imgH="2447925" progId="Visio.Drawing.15">
                  <p:embed/>
                </p:oleObj>
              </mc:Choice>
              <mc:Fallback>
                <p:oleObj name="Visio" r:id="rId6" imgW="1343025" imgH="2447925" progId="Visio.Drawing.15">
                  <p:embed/>
                  <p:pic>
                    <p:nvPicPr>
                      <p:cNvPr id="0" name=""/>
                      <p:cNvPicPr>
                        <a:picLocks noChangeAspect="1" noChangeArrowheads="1"/>
                      </p:cNvPicPr>
                      <p:nvPr/>
                    </p:nvPicPr>
                    <p:blipFill>
                      <a:blip r:embed="rId7"/>
                      <a:srcRect/>
                      <a:stretch>
                        <a:fillRect/>
                      </a:stretch>
                    </p:blipFill>
                    <p:spPr bwMode="auto">
                      <a:xfrm>
                        <a:off x="2857632" y="2722643"/>
                        <a:ext cx="1656000" cy="3018383"/>
                      </a:xfrm>
                      <a:prstGeom prst="rect">
                        <a:avLst/>
                      </a:prstGeom>
                      <a:noFill/>
                    </p:spPr>
                  </p:pic>
                </p:oleObj>
              </mc:Fallback>
            </mc:AlternateContent>
          </a:graphicData>
        </a:graphic>
      </p:graphicFrame>
      <p:sp>
        <p:nvSpPr>
          <p:cNvPr id="25" name="矩形 24"/>
          <p:cNvSpPr/>
          <p:nvPr/>
        </p:nvSpPr>
        <p:spPr>
          <a:xfrm>
            <a:off x="765765" y="1707253"/>
            <a:ext cx="5532486" cy="784830"/>
          </a:xfrm>
          <a:prstGeom prst="rect">
            <a:avLst/>
          </a:prstGeom>
        </p:spPr>
        <p:txBody>
          <a:bodyPr wrap="square">
            <a:spAutoFit/>
          </a:bodyPr>
          <a:lstStyle/>
          <a:p>
            <a:pPr marL="285750" indent="-285750">
              <a:lnSpc>
                <a:spcPct val="125000"/>
              </a:lnSpc>
              <a:buClr>
                <a:srgbClr val="1F497D">
                  <a:lumMod val="75000"/>
                </a:srgbClr>
              </a:buClr>
              <a:buFont typeface="Arial" panose="020B0604020202020204" pitchFamily="34" charset="0"/>
              <a:buChar char="•"/>
            </a:pPr>
            <a:r>
              <a:rPr lang="zh-CN" altLang="en-US" dirty="0" smtClean="0">
                <a:solidFill>
                  <a:prstClr val="black"/>
                </a:solidFill>
                <a:latin typeface="宋体" panose="02010600030101010101" pitchFamily="2" charset="-122"/>
                <a:sym typeface="+mn-ea"/>
              </a:rPr>
              <a:t>深度残差网络：解决“较深”网络难以训练的问题，可以构建更深的网络。</a:t>
            </a:r>
            <a:endParaRPr lang="en-US" altLang="zh-CN" dirty="0" smtClean="0">
              <a:solidFill>
                <a:prstClr val="black"/>
              </a:solidFill>
              <a:latin typeface="宋体" panose="02010600030101010101" pitchFamily="2" charset="-122"/>
              <a:sym typeface="+mn-ea"/>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1396310133"/>
              </p:ext>
            </p:extLst>
          </p:nvPr>
        </p:nvGraphicFramePr>
        <p:xfrm>
          <a:off x="1439927" y="3467100"/>
          <a:ext cx="9528046" cy="906102"/>
        </p:xfrm>
        <a:graphic>
          <a:graphicData uri="http://schemas.openxmlformats.org/presentationml/2006/ole">
            <mc:AlternateContent xmlns:mc="http://schemas.openxmlformats.org/markup-compatibility/2006">
              <mc:Choice xmlns:v="urn:schemas-microsoft-com:vml" Requires="v">
                <p:oleObj spid="_x0000_s28775" name="Visio" r:id="rId8" imgW="9239250" imgH="923925" progId="Visio.Drawing.15">
                  <p:embed/>
                </p:oleObj>
              </mc:Choice>
              <mc:Fallback>
                <p:oleObj name="Visio" r:id="rId8" imgW="9239250" imgH="923925" progId="Visio.Drawing.15">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9927" y="3467100"/>
                        <a:ext cx="9528046" cy="906102"/>
                      </a:xfrm>
                      <a:prstGeom prst="rect">
                        <a:avLst/>
                      </a:prstGeom>
                      <a:noFill/>
                    </p:spPr>
                  </p:pic>
                </p:oleObj>
              </mc:Fallback>
            </mc:AlternateContent>
          </a:graphicData>
        </a:graphic>
      </p:graphicFrame>
    </p:spTree>
    <p:extLst>
      <p:ext uri="{BB962C8B-B14F-4D97-AF65-F5344CB8AC3E}">
        <p14:creationId xmlns:p14="http://schemas.microsoft.com/office/powerpoint/2010/main" val="2653120043"/>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8" fill="hold" nodeType="clickEffect">
                                      <p:stCondLst>
                                        <p:cond delay="0"/>
                                      </p:stCondLst>
                                      <p:childTnLst>
                                        <p:anim calcmode="lin" valueType="num">
                                          <p:cBhvr additive="base">
                                            <p:cTn id="15" dur="500"/>
                                            <p:tgtEl>
                                              <p:spTgt spid="22"/>
                                            </p:tgtEl>
                                            <p:attrNameLst>
                                              <p:attrName>ppt_x</p:attrName>
                                            </p:attrNameLst>
                                          </p:cBhvr>
                                          <p:tavLst>
                                            <p:tav tm="0">
                                              <p:val>
                                                <p:strVal val="ppt_x"/>
                                              </p:val>
                                            </p:tav>
                                            <p:tav tm="100000">
                                              <p:val>
                                                <p:strVal val="0-ppt_w/2"/>
                                              </p:val>
                                            </p:tav>
                                          </p:tavLst>
                                        </p:anim>
                                        <p:anim calcmode="lin" valueType="num">
                                          <p:cBhvr additive="base">
                                            <p:cTn id="16" dur="500"/>
                                            <p:tgtEl>
                                              <p:spTgt spid="22"/>
                                            </p:tgtEl>
                                            <p:attrNameLst>
                                              <p:attrName>ppt_y</p:attrName>
                                            </p:attrNameLst>
                                          </p:cBhvr>
                                          <p:tavLst>
                                            <p:tav tm="0">
                                              <p:val>
                                                <p:strVal val="ppt_y"/>
                                              </p:val>
                                            </p:tav>
                                            <p:tav tm="100000">
                                              <p:val>
                                                <p:strVal val="ppt_y"/>
                                              </p:val>
                                            </p:tav>
                                          </p:tavLst>
                                        </p:anim>
                                        <p:set>
                                          <p:cBhvr>
                                            <p:cTn id="17" dur="1" fill="hold">
                                              <p:stCondLst>
                                                <p:cond delay="499"/>
                                              </p:stCondLst>
                                            </p:cTn>
                                            <p:tgtEl>
                                              <p:spTgt spid="22"/>
                                            </p:tgtEl>
                                            <p:attrNameLst>
                                              <p:attrName>style.visibility</p:attrName>
                                            </p:attrNameLst>
                                          </p:cBhvr>
                                          <p:to>
                                            <p:strVal val="hidden"/>
                                          </p:to>
                                        </p:set>
                                      </p:childTnLst>
                                    </p:cTn>
                                  </p:par>
                                  <p:par>
                                    <p:cTn id="18" presetID="2" presetClass="exit" presetSubtype="8" fill="hold" nodeType="withEffect">
                                      <p:stCondLst>
                                        <p:cond delay="0"/>
                                      </p:stCondLst>
                                      <p:childTnLst>
                                        <p:anim calcmode="lin" valueType="num">
                                          <p:cBhvr additive="base">
                                            <p:cTn id="19" dur="500"/>
                                            <p:tgtEl>
                                              <p:spTgt spid="9"/>
                                            </p:tgtEl>
                                            <p:attrNameLst>
                                              <p:attrName>ppt_x</p:attrName>
                                            </p:attrNameLst>
                                          </p:cBhvr>
                                          <p:tavLst>
                                            <p:tav tm="0">
                                              <p:val>
                                                <p:strVal val="ppt_x"/>
                                              </p:val>
                                            </p:tav>
                                            <p:tav tm="100000">
                                              <p:val>
                                                <p:strVal val="0-ppt_w/2"/>
                                              </p:val>
                                            </p:tav>
                                          </p:tavLst>
                                        </p:anim>
                                        <p:anim calcmode="lin" valueType="num">
                                          <p:cBhvr additive="base">
                                            <p:cTn id="20" dur="500"/>
                                            <p:tgtEl>
                                              <p:spTgt spid="9"/>
                                            </p:tgtEl>
                                            <p:attrNameLst>
                                              <p:attrName>ppt_y</p:attrName>
                                            </p:attrNameLst>
                                          </p:cBhvr>
                                          <p:tavLst>
                                            <p:tav tm="0">
                                              <p:val>
                                                <p:strVal val="ppt_y"/>
                                              </p:val>
                                            </p:tav>
                                            <p:tav tm="100000">
                                              <p:val>
                                                <p:strVal val="ppt_y"/>
                                              </p:val>
                                            </p:tav>
                                          </p:tavLst>
                                        </p:anim>
                                        <p:set>
                                          <p:cBhvr>
                                            <p:cTn id="21" dur="1" fill="hold">
                                              <p:stCondLst>
                                                <p:cond delay="499"/>
                                              </p:stCondLst>
                                            </p:cTn>
                                            <p:tgtEl>
                                              <p:spTgt spid="9"/>
                                            </p:tgtEl>
                                            <p:attrNameLst>
                                              <p:attrName>style.visibility</p:attrName>
                                            </p:attrNameLst>
                                          </p:cBhvr>
                                          <p:to>
                                            <p:strVal val="hidden"/>
                                          </p:to>
                                        </p:set>
                                      </p:childTnLst>
                                    </p:cTn>
                                  </p:par>
                                  <p:par>
                                    <p:cTn id="22" presetID="2" presetClass="exit" presetSubtype="8" fill="hold" grpId="0" nodeType="withEffect">
                                      <p:stCondLst>
                                        <p:cond delay="0"/>
                                      </p:stCondLst>
                                      <p:childTnLst>
                                        <p:anim calcmode="lin" valueType="num">
                                          <p:cBhvr additive="base">
                                            <p:cTn id="23" dur="500"/>
                                            <p:tgtEl>
                                              <p:spTgt spid="10"/>
                                            </p:tgtEl>
                                            <p:attrNameLst>
                                              <p:attrName>ppt_x</p:attrName>
                                            </p:attrNameLst>
                                          </p:cBhvr>
                                          <p:tavLst>
                                            <p:tav tm="0">
                                              <p:val>
                                                <p:strVal val="ppt_x"/>
                                              </p:val>
                                            </p:tav>
                                            <p:tav tm="100000">
                                              <p:val>
                                                <p:strVal val="0-ppt_w/2"/>
                                              </p:val>
                                            </p:tav>
                                          </p:tavLst>
                                        </p:anim>
                                        <p:anim calcmode="lin" valueType="num">
                                          <p:cBhvr additive="base">
                                            <p:cTn id="24" dur="500"/>
                                            <p:tgtEl>
                                              <p:spTgt spid="10"/>
                                            </p:tgtEl>
                                            <p:attrNameLst>
                                              <p:attrName>ppt_y</p:attrName>
                                            </p:attrNameLst>
                                          </p:cBhvr>
                                          <p:tavLst>
                                            <p:tav tm="0">
                                              <p:val>
                                                <p:strVal val="ppt_y"/>
                                              </p:val>
                                            </p:tav>
                                            <p:tav tm="100000">
                                              <p:val>
                                                <p:strVal val="ppt_y"/>
                                              </p:val>
                                            </p:tav>
                                          </p:tavLst>
                                        </p:anim>
                                        <p:set>
                                          <p:cBhvr>
                                            <p:cTn id="25" dur="1" fill="hold">
                                              <p:stCondLst>
                                                <p:cond delay="499"/>
                                              </p:stCondLst>
                                            </p:cTn>
                                            <p:tgtEl>
                                              <p:spTgt spid="10"/>
                                            </p:tgtEl>
                                            <p:attrNameLst>
                                              <p:attrName>style.visibility</p:attrName>
                                            </p:attrNameLst>
                                          </p:cBhvr>
                                          <p:to>
                                            <p:strVal val="hidden"/>
                                          </p:to>
                                        </p:set>
                                      </p:childTnLst>
                                    </p:cTn>
                                  </p:par>
                                  <p:par>
                                    <p:cTn id="26" presetID="2" presetClass="entr" presetSubtype="2"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8" fill="hold" nodeType="clickEffect">
                                      <p:stCondLst>
                                        <p:cond delay="0"/>
                                      </p:stCondLst>
                                      <p:childTnLst>
                                        <p:anim calcmode="lin" valueType="num">
                                          <p:cBhvr additive="base">
                                            <p:cTn id="15" dur="500"/>
                                            <p:tgtEl>
                                              <p:spTgt spid="22"/>
                                            </p:tgtEl>
                                            <p:attrNameLst>
                                              <p:attrName>ppt_x</p:attrName>
                                            </p:attrNameLst>
                                          </p:cBhvr>
                                          <p:tavLst>
                                            <p:tav tm="0">
                                              <p:val>
                                                <p:strVal val="ppt_x"/>
                                              </p:val>
                                            </p:tav>
                                            <p:tav tm="100000">
                                              <p:val>
                                                <p:strVal val="0-ppt_w/2"/>
                                              </p:val>
                                            </p:tav>
                                          </p:tavLst>
                                        </p:anim>
                                        <p:anim calcmode="lin" valueType="num">
                                          <p:cBhvr additive="base">
                                            <p:cTn id="16" dur="500"/>
                                            <p:tgtEl>
                                              <p:spTgt spid="22"/>
                                            </p:tgtEl>
                                            <p:attrNameLst>
                                              <p:attrName>ppt_y</p:attrName>
                                            </p:attrNameLst>
                                          </p:cBhvr>
                                          <p:tavLst>
                                            <p:tav tm="0">
                                              <p:val>
                                                <p:strVal val="ppt_y"/>
                                              </p:val>
                                            </p:tav>
                                            <p:tav tm="100000">
                                              <p:val>
                                                <p:strVal val="ppt_y"/>
                                              </p:val>
                                            </p:tav>
                                          </p:tavLst>
                                        </p:anim>
                                        <p:set>
                                          <p:cBhvr>
                                            <p:cTn id="17" dur="1" fill="hold">
                                              <p:stCondLst>
                                                <p:cond delay="499"/>
                                              </p:stCondLst>
                                            </p:cTn>
                                            <p:tgtEl>
                                              <p:spTgt spid="22"/>
                                            </p:tgtEl>
                                            <p:attrNameLst>
                                              <p:attrName>style.visibility</p:attrName>
                                            </p:attrNameLst>
                                          </p:cBhvr>
                                          <p:to>
                                            <p:strVal val="hidden"/>
                                          </p:to>
                                        </p:set>
                                      </p:childTnLst>
                                    </p:cTn>
                                  </p:par>
                                  <p:par>
                                    <p:cTn id="18" presetID="2" presetClass="exit" presetSubtype="8" fill="hold" nodeType="withEffect">
                                      <p:stCondLst>
                                        <p:cond delay="0"/>
                                      </p:stCondLst>
                                      <p:childTnLst>
                                        <p:anim calcmode="lin" valueType="num">
                                          <p:cBhvr additive="base">
                                            <p:cTn id="19" dur="500"/>
                                            <p:tgtEl>
                                              <p:spTgt spid="9"/>
                                            </p:tgtEl>
                                            <p:attrNameLst>
                                              <p:attrName>ppt_x</p:attrName>
                                            </p:attrNameLst>
                                          </p:cBhvr>
                                          <p:tavLst>
                                            <p:tav tm="0">
                                              <p:val>
                                                <p:strVal val="ppt_x"/>
                                              </p:val>
                                            </p:tav>
                                            <p:tav tm="100000">
                                              <p:val>
                                                <p:strVal val="0-ppt_w/2"/>
                                              </p:val>
                                            </p:tav>
                                          </p:tavLst>
                                        </p:anim>
                                        <p:anim calcmode="lin" valueType="num">
                                          <p:cBhvr additive="base">
                                            <p:cTn id="20" dur="500"/>
                                            <p:tgtEl>
                                              <p:spTgt spid="9"/>
                                            </p:tgtEl>
                                            <p:attrNameLst>
                                              <p:attrName>ppt_y</p:attrName>
                                            </p:attrNameLst>
                                          </p:cBhvr>
                                          <p:tavLst>
                                            <p:tav tm="0">
                                              <p:val>
                                                <p:strVal val="ppt_y"/>
                                              </p:val>
                                            </p:tav>
                                            <p:tav tm="100000">
                                              <p:val>
                                                <p:strVal val="ppt_y"/>
                                              </p:val>
                                            </p:tav>
                                          </p:tavLst>
                                        </p:anim>
                                        <p:set>
                                          <p:cBhvr>
                                            <p:cTn id="21" dur="1" fill="hold">
                                              <p:stCondLst>
                                                <p:cond delay="499"/>
                                              </p:stCondLst>
                                            </p:cTn>
                                            <p:tgtEl>
                                              <p:spTgt spid="9"/>
                                            </p:tgtEl>
                                            <p:attrNameLst>
                                              <p:attrName>style.visibility</p:attrName>
                                            </p:attrNameLst>
                                          </p:cBhvr>
                                          <p:to>
                                            <p:strVal val="hidden"/>
                                          </p:to>
                                        </p:set>
                                      </p:childTnLst>
                                    </p:cTn>
                                  </p:par>
                                  <p:par>
                                    <p:cTn id="22" presetID="2" presetClass="exit" presetSubtype="8" fill="hold" grpId="0" nodeType="withEffect">
                                      <p:stCondLst>
                                        <p:cond delay="0"/>
                                      </p:stCondLst>
                                      <p:childTnLst>
                                        <p:anim calcmode="lin" valueType="num">
                                          <p:cBhvr additive="base">
                                            <p:cTn id="23" dur="500"/>
                                            <p:tgtEl>
                                              <p:spTgt spid="10"/>
                                            </p:tgtEl>
                                            <p:attrNameLst>
                                              <p:attrName>ppt_x</p:attrName>
                                            </p:attrNameLst>
                                          </p:cBhvr>
                                          <p:tavLst>
                                            <p:tav tm="0">
                                              <p:val>
                                                <p:strVal val="ppt_x"/>
                                              </p:val>
                                            </p:tav>
                                            <p:tav tm="100000">
                                              <p:val>
                                                <p:strVal val="0-ppt_w/2"/>
                                              </p:val>
                                            </p:tav>
                                          </p:tavLst>
                                        </p:anim>
                                        <p:anim calcmode="lin" valueType="num">
                                          <p:cBhvr additive="base">
                                            <p:cTn id="24" dur="500"/>
                                            <p:tgtEl>
                                              <p:spTgt spid="10"/>
                                            </p:tgtEl>
                                            <p:attrNameLst>
                                              <p:attrName>ppt_y</p:attrName>
                                            </p:attrNameLst>
                                          </p:cBhvr>
                                          <p:tavLst>
                                            <p:tav tm="0">
                                              <p:val>
                                                <p:strVal val="ppt_y"/>
                                              </p:val>
                                            </p:tav>
                                            <p:tav tm="100000">
                                              <p:val>
                                                <p:strVal val="ppt_y"/>
                                              </p:val>
                                            </p:tav>
                                          </p:tavLst>
                                        </p:anim>
                                        <p:set>
                                          <p:cBhvr>
                                            <p:cTn id="25" dur="1" fill="hold">
                                              <p:stCondLst>
                                                <p:cond delay="499"/>
                                              </p:stCondLst>
                                            </p:cTn>
                                            <p:tgtEl>
                                              <p:spTgt spid="10"/>
                                            </p:tgtEl>
                                            <p:attrNameLst>
                                              <p:attrName>style.visibility</p:attrName>
                                            </p:attrNameLst>
                                          </p:cBhvr>
                                          <p:to>
                                            <p:strVal val="hidden"/>
                                          </p:to>
                                        </p:set>
                                      </p:childTnLst>
                                    </p:cTn>
                                  </p:par>
                                  <p:par>
                                    <p:cTn id="26" presetID="2" presetClass="entr" presetSubtype="2"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3785011"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融合深度</a:t>
            </a:r>
            <a:r>
              <a:rPr lang="zh-CN" altLang="en-US" b="1" dirty="0" smtClean="0">
                <a:solidFill>
                  <a:schemeClr val="tx2">
                    <a:lumMod val="75000"/>
                  </a:schemeClr>
                </a:solidFill>
                <a:latin typeface="+mn-ea"/>
                <a:sym typeface="+mn-ea"/>
              </a:rPr>
              <a:t>信息的双分支网络结构</a:t>
            </a:r>
            <a:endParaRPr lang="en-US" altLang="zh-CN" b="1" dirty="0">
              <a:solidFill>
                <a:schemeClr val="tx2">
                  <a:lumMod val="75000"/>
                </a:schemeClr>
              </a:solidFill>
              <a:latin typeface="+mn-ea"/>
              <a:sym typeface="+mn-ea"/>
            </a:endParaRPr>
          </a:p>
        </p:txBody>
      </p:sp>
      <p:sp>
        <p:nvSpPr>
          <p:cNvPr id="18" name="矩形 17"/>
          <p:cNvSpPr/>
          <p:nvPr/>
        </p:nvSpPr>
        <p:spPr>
          <a:xfrm>
            <a:off x="867407" y="1727993"/>
            <a:ext cx="3189027"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a:t>逐层特征融合</a:t>
            </a:r>
            <a:r>
              <a:rPr lang="zh-CN" altLang="en-US" dirty="0" smtClean="0"/>
              <a:t>网络结构：</a:t>
            </a:r>
            <a:endParaRPr lang="zh-CN" altLang="en-US" dirty="0"/>
          </a:p>
        </p:txBody>
      </p:sp>
      <p:sp>
        <p:nvSpPr>
          <p:cNvPr id="19" name="矩形 18"/>
          <p:cNvSpPr/>
          <p:nvPr/>
        </p:nvSpPr>
        <p:spPr>
          <a:xfrm>
            <a:off x="867406" y="3751922"/>
            <a:ext cx="3189028"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末端特征</a:t>
            </a:r>
            <a:r>
              <a:rPr lang="zh-CN" altLang="en-US" dirty="0"/>
              <a:t>融合</a:t>
            </a:r>
            <a:r>
              <a:rPr lang="zh-CN" altLang="en-US" dirty="0" smtClean="0"/>
              <a:t>网络结构：</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723821921"/>
              </p:ext>
            </p:extLst>
          </p:nvPr>
        </p:nvGraphicFramePr>
        <p:xfrm>
          <a:off x="4345214" y="1727994"/>
          <a:ext cx="6875834" cy="1878332"/>
        </p:xfrm>
        <a:graphic>
          <a:graphicData uri="http://schemas.openxmlformats.org/presentationml/2006/ole">
            <mc:AlternateContent xmlns:mc="http://schemas.openxmlformats.org/markup-compatibility/2006">
              <mc:Choice xmlns:v="urn:schemas-microsoft-com:vml" Requires="v">
                <p:oleObj spid="_x0000_s26691" name="Visio" r:id="rId4" imgW="7753350" imgH="2124075" progId="Visio.Drawing.15">
                  <p:embed/>
                </p:oleObj>
              </mc:Choice>
              <mc:Fallback>
                <p:oleObj name="Visio" r:id="rId4" imgW="7753350" imgH="2124075" progId="Visio.Drawing.15">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214" y="1727994"/>
                        <a:ext cx="6875834" cy="1878332"/>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26284672"/>
              </p:ext>
            </p:extLst>
          </p:nvPr>
        </p:nvGraphicFramePr>
        <p:xfrm>
          <a:off x="4252359" y="4243002"/>
          <a:ext cx="6968690" cy="1349895"/>
        </p:xfrm>
        <a:graphic>
          <a:graphicData uri="http://schemas.openxmlformats.org/presentationml/2006/ole">
            <mc:AlternateContent xmlns:mc="http://schemas.openxmlformats.org/markup-compatibility/2006">
              <mc:Choice xmlns:v="urn:schemas-microsoft-com:vml" Requires="v">
                <p:oleObj spid="_x0000_s26692" name="Visio" r:id="rId6" imgW="8334375" imgH="1609725" progId="Visio.Drawing.15">
                  <p:embed/>
                </p:oleObj>
              </mc:Choice>
              <mc:Fallback>
                <p:oleObj name="Visio" r:id="rId6" imgW="8334375" imgH="1609725" progId="Visio.Drawing.15">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2359" y="4243002"/>
                        <a:ext cx="6968690" cy="1349895"/>
                      </a:xfrm>
                      <a:prstGeom prst="rect">
                        <a:avLst/>
                      </a:prstGeom>
                      <a:noFill/>
                    </p:spPr>
                  </p:pic>
                </p:oleObj>
              </mc:Fallback>
            </mc:AlternateContent>
          </a:graphicData>
        </a:graphic>
      </p:graphicFrame>
    </p:spTree>
    <p:extLst>
      <p:ext uri="{BB962C8B-B14F-4D97-AF65-F5344CB8AC3E}">
        <p14:creationId xmlns:p14="http://schemas.microsoft.com/office/powerpoint/2010/main" val="148359625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2157963"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实验及结果分析</a:t>
            </a:r>
            <a:endParaRPr lang="en-US" altLang="zh-CN" b="1" dirty="0">
              <a:solidFill>
                <a:schemeClr val="tx2">
                  <a:lumMod val="75000"/>
                </a:schemeClr>
              </a:solidFill>
              <a:latin typeface="+mn-ea"/>
              <a:sym typeface="+mn-ea"/>
            </a:endParaRPr>
          </a:p>
        </p:txBody>
      </p:sp>
      <p:pic>
        <p:nvPicPr>
          <p:cNvPr id="15" name="图片 14"/>
          <p:cNvPicPr>
            <a:picLocks noChangeAspect="1"/>
          </p:cNvPicPr>
          <p:nvPr/>
        </p:nvPicPr>
        <p:blipFill rotWithShape="1">
          <a:blip r:embed="rId3"/>
          <a:srcRect l="3279"/>
          <a:stretch/>
        </p:blipFill>
        <p:spPr>
          <a:xfrm>
            <a:off x="5950812" y="2425386"/>
            <a:ext cx="2675594" cy="1417459"/>
          </a:xfrm>
          <a:prstGeom prst="rect">
            <a:avLst/>
          </a:prstGeom>
        </p:spPr>
      </p:pic>
      <p:pic>
        <p:nvPicPr>
          <p:cNvPr id="28" name="图片 27" descr="G:\PSP-output\frankfurt_000000_010351_leftImg8bit.png"/>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00442" y="2408113"/>
            <a:ext cx="2649875" cy="1417460"/>
          </a:xfrm>
          <a:prstGeom prst="rect">
            <a:avLst/>
          </a:prstGeom>
          <a:noFill/>
          <a:ln>
            <a:noFill/>
          </a:ln>
        </p:spPr>
      </p:pic>
      <p:pic>
        <p:nvPicPr>
          <p:cNvPr id="29" name="图片 28" descr="G:\ASPP-output\frankfurt_000000_003357_leftImg8bit.png"/>
          <p:cNvPicPr/>
          <p:nvPr/>
        </p:nvPicPr>
        <p:blipFill rotWithShape="1">
          <a:blip r:embed="rId5" cstate="screen">
            <a:extLst>
              <a:ext uri="{28A0092B-C50C-407E-A947-70E740481C1C}">
                <a14:useLocalDpi xmlns:a14="http://schemas.microsoft.com/office/drawing/2010/main"/>
              </a:ext>
            </a:extLst>
          </a:blip>
          <a:srcRect l="2733"/>
          <a:stretch/>
        </p:blipFill>
        <p:spPr bwMode="auto">
          <a:xfrm>
            <a:off x="5950811" y="4203412"/>
            <a:ext cx="2675593" cy="1307047"/>
          </a:xfrm>
          <a:prstGeom prst="rect">
            <a:avLst/>
          </a:prstGeom>
          <a:noFill/>
          <a:ln>
            <a:noFill/>
          </a:ln>
          <a:extLst>
            <a:ext uri="{53640926-AAD7-44D8-BBD7-CCE9431645EC}">
              <a14:shadowObscured xmlns:a14="http://schemas.microsoft.com/office/drawing/2010/main"/>
            </a:ext>
          </a:extLst>
        </p:spPr>
      </p:pic>
      <p:pic>
        <p:nvPicPr>
          <p:cNvPr id="30" name="图片 29" descr="G:\ASPP-output\frankfurt_000000_010351_leftImg8bit.png"/>
          <p:cNvPicPr/>
          <p:nvPr/>
        </p:nvPicPr>
        <p:blipFill rotWithShape="1">
          <a:blip r:embed="rId6" cstate="screen">
            <a:extLst>
              <a:ext uri="{28A0092B-C50C-407E-A947-70E740481C1C}">
                <a14:useLocalDpi xmlns:a14="http://schemas.microsoft.com/office/drawing/2010/main"/>
              </a:ext>
            </a:extLst>
          </a:blip>
          <a:srcRect/>
          <a:stretch/>
        </p:blipFill>
        <p:spPr bwMode="auto">
          <a:xfrm>
            <a:off x="8934624" y="4198672"/>
            <a:ext cx="2581509" cy="1307048"/>
          </a:xfrm>
          <a:prstGeom prst="rect">
            <a:avLst/>
          </a:prstGeom>
          <a:noFill/>
          <a:ln>
            <a:noFill/>
          </a:ln>
          <a:extLst>
            <a:ext uri="{53640926-AAD7-44D8-BBD7-CCE9431645EC}">
              <a14:shadowObscured xmlns:a14="http://schemas.microsoft.com/office/drawing/2010/main"/>
            </a:ext>
          </a:extLst>
        </p:spPr>
      </p:pic>
      <p:sp>
        <p:nvSpPr>
          <p:cNvPr id="16" name="矩形 15"/>
          <p:cNvSpPr/>
          <p:nvPr/>
        </p:nvSpPr>
        <p:spPr>
          <a:xfrm>
            <a:off x="7449000" y="3860118"/>
            <a:ext cx="2053767" cy="338554"/>
          </a:xfrm>
          <a:prstGeom prst="rect">
            <a:avLst/>
          </a:prstGeom>
        </p:spPr>
        <p:txBody>
          <a:bodyPr wrap="none">
            <a:spAutoFit/>
          </a:bodyPr>
          <a:lstStyle/>
          <a:p>
            <a:pPr algn="ctr"/>
            <a:r>
              <a:rPr lang="en-US" altLang="zh-CN" sz="1600" dirty="0" smtClean="0">
                <a:latin typeface="Times New Roman" panose="02020603050405020304" pitchFamily="18" charset="0"/>
              </a:rPr>
              <a:t>PSPNet50</a:t>
            </a:r>
            <a:r>
              <a:rPr lang="zh-CN" altLang="zh-CN" sz="1600" dirty="0">
                <a:latin typeface="Times New Roman" panose="02020603050405020304" pitchFamily="18" charset="0"/>
                <a:cs typeface="Times New Roman" panose="02020603050405020304" pitchFamily="18" charset="0"/>
              </a:rPr>
              <a:t>分割结果图</a:t>
            </a:r>
            <a:endParaRPr lang="zh-CN" altLang="en-US" sz="1600" dirty="0"/>
          </a:p>
        </p:txBody>
      </p:sp>
      <p:sp>
        <p:nvSpPr>
          <p:cNvPr id="17" name="矩形 16"/>
          <p:cNvSpPr/>
          <p:nvPr/>
        </p:nvSpPr>
        <p:spPr>
          <a:xfrm>
            <a:off x="7251955" y="5528450"/>
            <a:ext cx="2887329" cy="338554"/>
          </a:xfrm>
          <a:prstGeom prst="rect">
            <a:avLst/>
          </a:prstGeom>
        </p:spPr>
        <p:txBody>
          <a:bodyPr wrap="none">
            <a:spAutoFit/>
          </a:bodyPr>
          <a:lstStyle/>
          <a:p>
            <a:r>
              <a:rPr lang="en-US" altLang="zh-CN" sz="1600" dirty="0">
                <a:latin typeface="Times New Roman" panose="02020603050405020304" pitchFamily="18" charset="0"/>
              </a:rPr>
              <a:t>ResNet50+ad-ASPP</a:t>
            </a:r>
            <a:r>
              <a:rPr lang="zh-CN" altLang="zh-CN" sz="1600" dirty="0">
                <a:latin typeface="Times New Roman" panose="02020603050405020304" pitchFamily="18" charset="0"/>
                <a:cs typeface="Times New Roman" panose="02020603050405020304" pitchFamily="18" charset="0"/>
              </a:rPr>
              <a:t>分割结果图</a:t>
            </a:r>
            <a:endParaRPr lang="zh-CN" altLang="en-US" sz="1600" dirty="0"/>
          </a:p>
        </p:txBody>
      </p:sp>
      <p:sp>
        <p:nvSpPr>
          <p:cNvPr id="35" name="矩形 34"/>
          <p:cNvSpPr/>
          <p:nvPr/>
        </p:nvSpPr>
        <p:spPr>
          <a:xfrm>
            <a:off x="713583" y="1543614"/>
            <a:ext cx="7276735"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实验</a:t>
            </a:r>
            <a:r>
              <a:rPr lang="en-US" altLang="zh-CN" dirty="0" smtClean="0"/>
              <a:t>1</a:t>
            </a:r>
            <a:r>
              <a:rPr lang="zh-CN" altLang="en-US" dirty="0" smtClean="0"/>
              <a:t>：所提出</a:t>
            </a:r>
            <a:r>
              <a:rPr lang="en-US" altLang="zh-CN" dirty="0" smtClean="0"/>
              <a:t>ResNet50+ad-ASPP</a:t>
            </a:r>
            <a:r>
              <a:rPr lang="zh-CN" altLang="en-US" dirty="0" smtClean="0"/>
              <a:t>网络与</a:t>
            </a:r>
            <a:r>
              <a:rPr lang="en-US" altLang="zh-CN" dirty="0" smtClean="0"/>
              <a:t>PSPNet50</a:t>
            </a:r>
            <a:r>
              <a:rPr lang="zh-CN" altLang="en-US" dirty="0" smtClean="0"/>
              <a:t>基准网络性能比较。</a:t>
            </a:r>
            <a:endParaRPr lang="zh-CN" altLang="en-US" dirty="0"/>
          </a:p>
        </p:txBody>
      </p:sp>
      <p:graphicFrame>
        <p:nvGraphicFramePr>
          <p:cNvPr id="24" name="表格 23"/>
          <p:cNvGraphicFramePr>
            <a:graphicFrameLocks noGrp="1"/>
          </p:cNvGraphicFramePr>
          <p:nvPr>
            <p:extLst>
              <p:ext uri="{D42A27DB-BD31-4B8C-83A1-F6EECF244321}">
                <p14:modId xmlns:p14="http://schemas.microsoft.com/office/powerpoint/2010/main" val="409498407"/>
              </p:ext>
            </p:extLst>
          </p:nvPr>
        </p:nvGraphicFramePr>
        <p:xfrm>
          <a:off x="1048491" y="2452991"/>
          <a:ext cx="4554973" cy="1044277"/>
        </p:xfrm>
        <a:graphic>
          <a:graphicData uri="http://schemas.openxmlformats.org/drawingml/2006/table">
            <a:tbl>
              <a:tblPr firstRow="1" firstCol="1" bandRow="1"/>
              <a:tblGrid>
                <a:gridCol w="1593738"/>
                <a:gridCol w="1028872"/>
                <a:gridCol w="988520"/>
                <a:gridCol w="943843"/>
              </a:tblGrid>
              <a:tr h="358989">
                <a:tc>
                  <a:txBody>
                    <a:bodyPr/>
                    <a:lstStyle/>
                    <a:p>
                      <a:pPr indent="304800">
                        <a:lnSpc>
                          <a:spcPct val="125000"/>
                        </a:lnSpc>
                        <a:spcAft>
                          <a:spcPts val="0"/>
                        </a:spcAft>
                      </a:pP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100" dirty="0" err="1">
                          <a:effectLst/>
                          <a:latin typeface="Times New Roman" panose="02020603050405020304" pitchFamily="18" charset="0"/>
                          <a:ea typeface="宋体" panose="02010600030101010101" pitchFamily="2" charset="-122"/>
                          <a:cs typeface="Times New Roman" panose="02020603050405020304" pitchFamily="18" charset="0"/>
                        </a:rPr>
                        <a:t>mIoU</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测试时间</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zh-CN" sz="1100" dirty="0">
                          <a:effectLst/>
                          <a:latin typeface="Times New Roman" panose="02020603050405020304" pitchFamily="18" charset="0"/>
                          <a:ea typeface="宋体" panose="02010600030101010101" pitchFamily="2" charset="-122"/>
                          <a:cs typeface="Times New Roman" panose="02020603050405020304" pitchFamily="18" charset="0"/>
                        </a:rPr>
                        <a:t>模型大小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99534">
                <a:tc>
                  <a:txBody>
                    <a:bodyPr/>
                    <a:lstStyle/>
                    <a:p>
                      <a:pPr indent="304800">
                        <a:lnSpc>
                          <a:spcPct val="125000"/>
                        </a:lnSpc>
                        <a:spcAft>
                          <a:spcPts val="0"/>
                        </a:spcAft>
                      </a:pP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ResNet50+AD-ASPP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304800">
                        <a:lnSpc>
                          <a:spcPct val="125000"/>
                        </a:lnSpc>
                        <a:spcAft>
                          <a:spcPts val="0"/>
                        </a:spcAft>
                      </a:pP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71.86%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304800">
                        <a:lnSpc>
                          <a:spcPct val="125000"/>
                        </a:lnSpc>
                        <a:spcAft>
                          <a:spcPts val="0"/>
                        </a:spcAft>
                      </a:pP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332.9ms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304800">
                        <a:lnSpc>
                          <a:spcPct val="125000"/>
                        </a:lnSpc>
                        <a:spcAft>
                          <a:spcPts val="0"/>
                        </a:spcAft>
                      </a:pP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306M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w="19050" cap="flat" cmpd="sng" algn="ctr">
                      <a:solidFill>
                        <a:srgbClr val="000000"/>
                      </a:solidFill>
                      <a:prstDash val="solid"/>
                      <a:round/>
                      <a:headEnd type="none" w="med" len="med"/>
                      <a:tailEnd type="none" w="med" len="med"/>
                    </a:lnT>
                    <a:lnB>
                      <a:noFill/>
                    </a:lnB>
                  </a:tcPr>
                </a:tc>
              </a:tr>
              <a:tr h="285754">
                <a:tc>
                  <a:txBody>
                    <a:bodyPr/>
                    <a:lstStyle/>
                    <a:p>
                      <a:pPr indent="304800">
                        <a:lnSpc>
                          <a:spcPct val="125000"/>
                        </a:lnSpc>
                        <a:spcAft>
                          <a:spcPts val="0"/>
                        </a:spcAft>
                      </a:pP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PSPNet50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70.28%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333.5ms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100" dirty="0">
                          <a:effectLst/>
                          <a:latin typeface="Times New Roman" panose="02020603050405020304" pitchFamily="18" charset="0"/>
                          <a:ea typeface="宋体" panose="02010600030101010101" pitchFamily="2" charset="-122"/>
                          <a:cs typeface="Times New Roman" panose="02020603050405020304" pitchFamily="18" charset="0"/>
                        </a:rPr>
                        <a:t>374M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42" name="矩形 41"/>
          <p:cNvSpPr/>
          <p:nvPr/>
        </p:nvSpPr>
        <p:spPr>
          <a:xfrm>
            <a:off x="1122258" y="4045938"/>
            <a:ext cx="4407438" cy="1651789"/>
          </a:xfrm>
          <a:prstGeom prst="rect">
            <a:avLst/>
          </a:prstGeom>
          <a:noFill/>
          <a:ln w="69850" cmpd="tri">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25000"/>
              </a:lnSpc>
              <a:spcBef>
                <a:spcPts val="600"/>
              </a:spcBef>
              <a:buFont typeface="Arial" panose="020B0604020202020204" pitchFamily="34" charset="0"/>
              <a:buChar char="•"/>
            </a:pPr>
            <a:r>
              <a:rPr lang="zh-CN" altLang="en-US" dirty="0" smtClean="0">
                <a:solidFill>
                  <a:schemeClr val="bg2">
                    <a:lumMod val="10000"/>
                  </a:schemeClr>
                </a:solidFill>
                <a:latin typeface="Times New Roman" panose="02020603050405020304" pitchFamily="18" charset="0"/>
                <a:ea typeface="华文中宋" panose="02010600040101010101" pitchFamily="2" charset="-122"/>
                <a:cs typeface="Times New Roman" panose="02020603050405020304" pitchFamily="18" charset="0"/>
              </a:rPr>
              <a:t>本章所提网络在不增加时间与模型大小的情况下，准确度明显提高</a:t>
            </a:r>
            <a:endParaRPr lang="en-US" altLang="zh-CN" i="1" baseline="-25000" dirty="0" smtClean="0">
              <a:solidFill>
                <a:schemeClr val="bg2">
                  <a:lumMod val="10000"/>
                </a:schemeClr>
              </a:solidFill>
              <a:latin typeface="Times New Roman" panose="02020603050405020304" pitchFamily="18" charset="0"/>
              <a:ea typeface="华文中宋" panose="02010600040101010101" pitchFamily="2" charset="-122"/>
              <a:cs typeface="Times New Roman" panose="02020603050405020304" pitchFamily="18" charset="0"/>
            </a:endParaRPr>
          </a:p>
          <a:p>
            <a:pPr marL="171450" indent="-171450">
              <a:lnSpc>
                <a:spcPct val="125000"/>
              </a:lnSpc>
              <a:spcBef>
                <a:spcPts val="600"/>
              </a:spcBef>
              <a:buFont typeface="Arial" panose="020B0604020202020204" pitchFamily="34" charset="0"/>
              <a:buChar char="•"/>
            </a:pPr>
            <a:r>
              <a:rPr lang="zh-CN" altLang="en-US" dirty="0" smtClean="0">
                <a:solidFill>
                  <a:schemeClr val="bg2">
                    <a:lumMod val="10000"/>
                  </a:schemeClr>
                </a:solidFill>
                <a:latin typeface="Times New Roman" panose="02020603050405020304" pitchFamily="18" charset="0"/>
                <a:ea typeface="华文中宋" panose="02010600040101010101" pitchFamily="2" charset="-122"/>
                <a:cs typeface="Times New Roman" panose="02020603050405020304" pitchFamily="18" charset="0"/>
              </a:rPr>
              <a:t>由右图可见定性看出基于本章所提网络所得分割结果较好。</a:t>
            </a:r>
            <a:endParaRPr lang="zh-CN" altLang="zh-CN" sz="2000" dirty="0">
              <a:solidFill>
                <a:schemeClr val="bg2">
                  <a:lumMod val="10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8664939"/>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2157963"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实验及结果分析</a:t>
            </a:r>
            <a:endParaRPr lang="en-US" altLang="zh-CN" b="1" dirty="0">
              <a:solidFill>
                <a:schemeClr val="tx2">
                  <a:lumMod val="75000"/>
                </a:schemeClr>
              </a:solidFill>
              <a:latin typeface="+mn-ea"/>
              <a:sym typeface="+mn-ea"/>
            </a:endParaRPr>
          </a:p>
        </p:txBody>
      </p:sp>
      <p:sp>
        <p:nvSpPr>
          <p:cNvPr id="35" name="矩形 34"/>
          <p:cNvSpPr/>
          <p:nvPr/>
        </p:nvSpPr>
        <p:spPr>
          <a:xfrm>
            <a:off x="713583" y="1577887"/>
            <a:ext cx="9669557"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实验</a:t>
            </a:r>
            <a:r>
              <a:rPr lang="en-US" altLang="zh-CN" dirty="0" smtClean="0"/>
              <a:t>2</a:t>
            </a:r>
            <a:r>
              <a:rPr lang="zh-CN" altLang="en-US" dirty="0" smtClean="0"/>
              <a:t>：基于</a:t>
            </a:r>
            <a:r>
              <a:rPr lang="en-US" altLang="zh-CN" dirty="0" smtClean="0"/>
              <a:t>ResNet50+ad-ASPP</a:t>
            </a:r>
            <a:r>
              <a:rPr lang="zh-CN" altLang="en-US" dirty="0" smtClean="0"/>
              <a:t>，对比“逐层特征融合”与“末端融合”方式所得分割结果。</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758974571"/>
              </p:ext>
            </p:extLst>
          </p:nvPr>
        </p:nvGraphicFramePr>
        <p:xfrm>
          <a:off x="3041403" y="2542296"/>
          <a:ext cx="5521483" cy="870649"/>
        </p:xfrm>
        <a:graphic>
          <a:graphicData uri="http://schemas.openxmlformats.org/drawingml/2006/table">
            <a:tbl>
              <a:tblPr firstRow="1" firstCol="1" bandRow="1"/>
              <a:tblGrid>
                <a:gridCol w="2004993"/>
                <a:gridCol w="1260763"/>
                <a:gridCol w="1127682"/>
                <a:gridCol w="1128045"/>
              </a:tblGrid>
              <a:tr h="259270">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050" dirty="0" err="1">
                          <a:effectLst/>
                          <a:latin typeface="Times New Roman" panose="02020603050405020304" pitchFamily="18" charset="0"/>
                          <a:ea typeface="宋体" panose="02010600030101010101" pitchFamily="2" charset="-122"/>
                          <a:cs typeface="Times New Roman" panose="02020603050405020304" pitchFamily="18" charset="0"/>
                        </a:rPr>
                        <a:t>mIoU</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zh-CN" sz="1050">
                          <a:effectLst/>
                          <a:latin typeface="Times New Roman" panose="02020603050405020304" pitchFamily="18" charset="0"/>
                          <a:ea typeface="宋体" panose="02010600030101010101" pitchFamily="2" charset="-122"/>
                          <a:cs typeface="Times New Roman" panose="02020603050405020304" pitchFamily="18" charset="0"/>
                        </a:rPr>
                        <a:t>测试时间</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zh-CN" sz="1050" dirty="0">
                          <a:effectLst/>
                          <a:latin typeface="Times New Roman" panose="02020603050405020304" pitchFamily="18" charset="0"/>
                          <a:ea typeface="宋体" panose="02010600030101010101" pitchFamily="2" charset="-122"/>
                          <a:cs typeface="Times New Roman" panose="02020603050405020304" pitchFamily="18" charset="0"/>
                        </a:rPr>
                        <a:t>模型大小</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32708">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RGB-D</a:t>
                      </a:r>
                      <a:r>
                        <a:rPr lang="zh-CN" sz="1050" dirty="0">
                          <a:effectLst/>
                          <a:latin typeface="Times New Roman" panose="02020603050405020304" pitchFamily="18" charset="0"/>
                          <a:ea typeface="宋体" panose="02010600030101010101" pitchFamily="2" charset="-122"/>
                          <a:cs typeface="Times New Roman" panose="02020603050405020304" pitchFamily="18" charset="0"/>
                        </a:rPr>
                        <a:t>（逐层融合）</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indent="304800" algn="l" defTabSz="914377" rtl="0" eaLnBrk="1" latinLnBrk="0" hangingPunct="1">
                        <a:lnSpc>
                          <a:spcPct val="125000"/>
                        </a:lnSpc>
                        <a:spcAft>
                          <a:spcPts val="0"/>
                        </a:spcAft>
                      </a:pPr>
                      <a:r>
                        <a:rPr lang="en-US" sz="105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72.47%</a:t>
                      </a:r>
                      <a:endParaRPr lang="zh-CN" sz="105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marL="0" indent="304800" algn="l" defTabSz="914377" rtl="0" eaLnBrk="1" latinLnBrk="0" hangingPunct="1">
                        <a:lnSpc>
                          <a:spcPct val="125000"/>
                        </a:lnSpc>
                        <a:spcAft>
                          <a:spcPts val="0"/>
                        </a:spcAft>
                      </a:pPr>
                      <a:r>
                        <a:rPr lang="en-US" sz="105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439.2ms</a:t>
                      </a:r>
                      <a:endParaRPr lang="zh-CN" sz="105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304800">
                        <a:lnSpc>
                          <a:spcPct val="125000"/>
                        </a:lnSpc>
                        <a:spcAft>
                          <a:spcPts val="0"/>
                        </a:spcAft>
                      </a:pPr>
                      <a:r>
                        <a:rPr lang="en-US" sz="1050">
                          <a:effectLst/>
                          <a:latin typeface="Times New Roman" panose="02020603050405020304" pitchFamily="18" charset="0"/>
                          <a:ea typeface="宋体" panose="02010600030101010101" pitchFamily="2" charset="-122"/>
                          <a:cs typeface="Times New Roman" panose="02020603050405020304" pitchFamily="18" charset="0"/>
                        </a:rPr>
                        <a:t>387.1MB</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r>
              <a:tr h="278671">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RGB-D</a:t>
                      </a:r>
                      <a:r>
                        <a:rPr lang="zh-CN" sz="1050" dirty="0">
                          <a:effectLst/>
                          <a:latin typeface="Times New Roman" panose="02020603050405020304" pitchFamily="18" charset="0"/>
                          <a:ea typeface="宋体" panose="02010600030101010101" pitchFamily="2" charset="-122"/>
                          <a:cs typeface="Times New Roman" panose="02020603050405020304" pitchFamily="18" charset="0"/>
                        </a:rPr>
                        <a:t>（末端融合）</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72.26%</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361.1ms</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319 MB</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25" name="矩形 24"/>
          <p:cNvSpPr/>
          <p:nvPr/>
        </p:nvSpPr>
        <p:spPr>
          <a:xfrm>
            <a:off x="713583" y="3677357"/>
            <a:ext cx="10552241" cy="923330"/>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实验</a:t>
            </a:r>
            <a:r>
              <a:rPr lang="en-US" altLang="zh-CN" dirty="0"/>
              <a:t>3</a:t>
            </a:r>
            <a:r>
              <a:rPr lang="zh-CN" altLang="en-US" dirty="0" smtClean="0"/>
              <a:t>：针对选定的 “末端融合”网络进行优化，降半卷积核数目，进一步提高实时性，将结果与具有代表性的</a:t>
            </a:r>
            <a:r>
              <a:rPr lang="en-US" altLang="zh-CN" dirty="0" err="1" smtClean="0"/>
              <a:t>ICNet</a:t>
            </a:r>
            <a:r>
              <a:rPr lang="zh-CN" altLang="en-US" dirty="0" smtClean="0"/>
              <a:t>网络相比较。</a:t>
            </a:r>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2795488262"/>
              </p:ext>
            </p:extLst>
          </p:nvPr>
        </p:nvGraphicFramePr>
        <p:xfrm>
          <a:off x="3041404" y="4937293"/>
          <a:ext cx="5521483" cy="848790"/>
        </p:xfrm>
        <a:graphic>
          <a:graphicData uri="http://schemas.openxmlformats.org/drawingml/2006/table">
            <a:tbl>
              <a:tblPr firstRow="1" firstCol="1" bandRow="1"/>
              <a:tblGrid>
                <a:gridCol w="1610551"/>
                <a:gridCol w="1352103"/>
                <a:gridCol w="1212427"/>
                <a:gridCol w="1346402"/>
              </a:tblGrid>
              <a:tr h="326914">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050" dirty="0" err="1">
                          <a:effectLst/>
                          <a:latin typeface="Times New Roman" panose="02020603050405020304" pitchFamily="18" charset="0"/>
                          <a:ea typeface="宋体" panose="02010600030101010101" pitchFamily="2" charset="-122"/>
                          <a:cs typeface="Times New Roman" panose="02020603050405020304" pitchFamily="18" charset="0"/>
                        </a:rPr>
                        <a:t>mIoU</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zh-CN" sz="1050" dirty="0">
                          <a:effectLst/>
                          <a:latin typeface="Times New Roman" panose="02020603050405020304" pitchFamily="18" charset="0"/>
                          <a:ea typeface="宋体" panose="02010600030101010101" pitchFamily="2" charset="-122"/>
                          <a:cs typeface="Times New Roman" panose="02020603050405020304" pitchFamily="18" charset="0"/>
                        </a:rPr>
                        <a:t>测试时间</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zh-CN" sz="1050" dirty="0">
                          <a:effectLst/>
                          <a:latin typeface="Times New Roman" panose="02020603050405020304" pitchFamily="18" charset="0"/>
                          <a:ea typeface="宋体" panose="02010600030101010101" pitchFamily="2" charset="-122"/>
                          <a:cs typeface="Times New Roman" panose="02020603050405020304" pitchFamily="18" charset="0"/>
                        </a:rPr>
                        <a:t>模型大小</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73468">
                <a:tc>
                  <a:txBody>
                    <a:bodyPr/>
                    <a:lstStyle/>
                    <a:p>
                      <a:pPr indent="304800">
                        <a:lnSpc>
                          <a:spcPct val="125000"/>
                        </a:lnSpc>
                        <a:spcAft>
                          <a:spcPts val="0"/>
                        </a:spcAft>
                      </a:pPr>
                      <a:r>
                        <a:rPr lang="en-US" sz="1050" dirty="0" err="1">
                          <a:effectLst/>
                          <a:latin typeface="Times New Roman" panose="02020603050405020304" pitchFamily="18" charset="0"/>
                          <a:ea typeface="宋体" panose="02010600030101010101" pitchFamily="2" charset="-122"/>
                          <a:cs typeface="Times New Roman" panose="02020603050405020304" pitchFamily="18" charset="0"/>
                        </a:rPr>
                        <a:t>ICNet</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67.7%</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26.7ms</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indent="304800">
                        <a:lnSpc>
                          <a:spcPct val="125000"/>
                        </a:lnSpc>
                        <a:spcAft>
                          <a:spcPts val="0"/>
                        </a:spcAft>
                      </a:pPr>
                      <a:r>
                        <a:rPr lang="en-US" sz="1050">
                          <a:effectLst/>
                          <a:latin typeface="Times New Roman" panose="02020603050405020304" pitchFamily="18" charset="0"/>
                          <a:ea typeface="宋体" panose="02010600030101010101" pitchFamily="2" charset="-122"/>
                          <a:cs typeface="Times New Roman" panose="02020603050405020304" pitchFamily="18" charset="0"/>
                        </a:rPr>
                        <a:t>53.8MB</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r>
              <a:tr h="248408">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ours</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70.7%</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23.4ms</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nSpc>
                          <a:spcPct val="125000"/>
                        </a:lnSpc>
                        <a:spcAft>
                          <a:spcPts val="0"/>
                        </a:spcAft>
                      </a:pPr>
                      <a:r>
                        <a:rPr lang="en-US" sz="1050" dirty="0">
                          <a:effectLst/>
                          <a:latin typeface="Times New Roman" panose="02020603050405020304" pitchFamily="18" charset="0"/>
                          <a:ea typeface="宋体" panose="02010600030101010101" pitchFamily="2" charset="-122"/>
                          <a:cs typeface="Times New Roman" panose="02020603050405020304" pitchFamily="18" charset="0"/>
                        </a:rPr>
                        <a:t>70.9MB</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10" name="矩形 9"/>
          <p:cNvSpPr/>
          <p:nvPr/>
        </p:nvSpPr>
        <p:spPr>
          <a:xfrm>
            <a:off x="4705345" y="2165239"/>
            <a:ext cx="2339102" cy="307777"/>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不同融合方式</a:t>
            </a:r>
            <a:r>
              <a:rPr lang="zh-CN" altLang="zh-CN" sz="1400" dirty="0" smtClean="0">
                <a:latin typeface="Times New Roman" panose="02020603050405020304" pitchFamily="18" charset="0"/>
                <a:cs typeface="Times New Roman" panose="02020603050405020304" pitchFamily="18" charset="0"/>
              </a:rPr>
              <a:t>性能</a:t>
            </a:r>
            <a:r>
              <a:rPr lang="zh-CN" altLang="zh-CN" sz="1400" dirty="0">
                <a:latin typeface="Times New Roman" panose="02020603050405020304" pitchFamily="18" charset="0"/>
                <a:cs typeface="Times New Roman" panose="02020603050405020304" pitchFamily="18" charset="0"/>
              </a:rPr>
              <a:t>定量比较</a:t>
            </a:r>
            <a:endParaRPr lang="zh-CN" altLang="en-US" sz="1400" dirty="0"/>
          </a:p>
        </p:txBody>
      </p:sp>
      <p:sp>
        <p:nvSpPr>
          <p:cNvPr id="11" name="矩形 10"/>
          <p:cNvSpPr/>
          <p:nvPr/>
        </p:nvSpPr>
        <p:spPr>
          <a:xfrm>
            <a:off x="5064418" y="4540489"/>
            <a:ext cx="1620957"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网络性能定量比较</a:t>
            </a:r>
            <a:endParaRPr lang="zh-CN" altLang="en-US" sz="1400" dirty="0"/>
          </a:p>
        </p:txBody>
      </p:sp>
    </p:spTree>
    <p:extLst>
      <p:ext uri="{BB962C8B-B14F-4D97-AF65-F5344CB8AC3E}">
        <p14:creationId xmlns:p14="http://schemas.microsoft.com/office/powerpoint/2010/main" val="142692723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单圆角矩形 3"/>
          <p:cNvSpPr/>
          <p:nvPr/>
        </p:nvSpPr>
        <p:spPr>
          <a:xfrm flipV="1">
            <a:off x="5667376" y="701111"/>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 name="单圆角矩形 4"/>
          <p:cNvSpPr/>
          <p:nvPr/>
        </p:nvSpPr>
        <p:spPr>
          <a:xfrm flipH="1">
            <a:off x="4676774" y="1733550"/>
            <a:ext cx="5822841" cy="890023"/>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400" dirty="0" smtClean="0">
                <a:latin typeface="微软雅黑" panose="020B0503020204020204" pitchFamily="34" charset="-122"/>
                <a:ea typeface="微软雅黑" panose="020B0503020204020204" pitchFamily="34" charset="-122"/>
              </a:rPr>
              <a:t>背景及意义</a:t>
            </a:r>
            <a:endParaRPr lang="zh-CN" altLang="en-US" sz="1200" spc="-100" dirty="0">
              <a:latin typeface="微软雅黑" panose="020B0503020204020204" pitchFamily="34" charset="-122"/>
              <a:ea typeface="微软雅黑" panose="020B0503020204020204" pitchFamily="34" charset="-122"/>
            </a:endParaRPr>
          </a:p>
        </p:txBody>
      </p:sp>
      <p:sp>
        <p:nvSpPr>
          <p:cNvPr id="6" name="TextBox 5"/>
          <p:cNvSpPr txBox="1"/>
          <p:nvPr/>
        </p:nvSpPr>
        <p:spPr>
          <a:xfrm>
            <a:off x="7647963" y="2971236"/>
            <a:ext cx="2191364" cy="553998"/>
          </a:xfrm>
          <a:prstGeom prst="rect">
            <a:avLst/>
          </a:prstGeom>
          <a:noFill/>
        </p:spPr>
        <p:txBody>
          <a:bodyPr wrap="square">
            <a:spAutoFit/>
          </a:bodyPr>
          <a:lstStyle/>
          <a:p>
            <a:pPr>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选题的背景</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0347131" y="5083592"/>
            <a:ext cx="1255597" cy="923330"/>
            <a:chOff x="10318555" y="4969295"/>
            <a:chExt cx="1255597" cy="923330"/>
          </a:xfrm>
        </p:grpSpPr>
        <p:sp>
          <p:nvSpPr>
            <p:cNvPr id="8" name="椭圆 7"/>
            <p:cNvSpPr/>
            <p:nvPr/>
          </p:nvSpPr>
          <p:spPr>
            <a:xfrm>
              <a:off x="10318555" y="5162536"/>
              <a:ext cx="971342" cy="476071"/>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9" name="TextBox 8"/>
            <p:cNvSpPr txBox="1"/>
            <p:nvPr/>
          </p:nvSpPr>
          <p:spPr>
            <a:xfrm>
              <a:off x="10526974" y="4969295"/>
              <a:ext cx="1047178" cy="92333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1</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cxnSp>
        <p:nvCxnSpPr>
          <p:cNvPr id="11" name="直接连接符 10"/>
          <p:cNvCxnSpPr/>
          <p:nvPr/>
        </p:nvCxnSpPr>
        <p:spPr>
          <a:xfrm>
            <a:off x="460906" y="6033723"/>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47963" y="3508394"/>
            <a:ext cx="2191364" cy="553998"/>
          </a:xfrm>
          <a:prstGeom prst="rect">
            <a:avLst/>
          </a:prstGeom>
          <a:noFill/>
        </p:spPr>
        <p:txBody>
          <a:bodyPr wrap="square">
            <a:spAutoFit/>
          </a:bodyPr>
          <a:lstStyle/>
          <a:p>
            <a:pPr>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选题的意义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945" y="3986214"/>
            <a:ext cx="2336411" cy="1752308"/>
          </a:xfrm>
          <a:prstGeom prst="rect">
            <a:avLst/>
          </a:prstGeom>
        </p:spPr>
      </p:pic>
      <p:sp>
        <p:nvSpPr>
          <p:cNvPr id="23" name="TextBox 16"/>
          <p:cNvSpPr txBox="1"/>
          <p:nvPr/>
        </p:nvSpPr>
        <p:spPr>
          <a:xfrm>
            <a:off x="7647963" y="4038849"/>
            <a:ext cx="241043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研究现状</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847"/>
    </mc:Choice>
    <mc:Fallback>
      <p:transition spd="slow" advTm="284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925527"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分割结果展示</a:t>
            </a:r>
            <a:endParaRPr lang="en-US" altLang="zh-CN" b="1" dirty="0">
              <a:solidFill>
                <a:schemeClr val="tx2">
                  <a:lumMod val="75000"/>
                </a:schemeClr>
              </a:solidFill>
              <a:latin typeface="+mn-ea"/>
              <a:sym typeface="+mn-ea"/>
            </a:endParaRPr>
          </a:p>
        </p:txBody>
      </p:sp>
      <p:pic>
        <p:nvPicPr>
          <p:cNvPr id="3" nam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5777" y="1775634"/>
            <a:ext cx="9167117" cy="4135946"/>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39429538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childTnLst>
            </p:cTn>
          </p:par>
        </p:tn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单圆角矩形 16"/>
          <p:cNvSpPr/>
          <p:nvPr/>
        </p:nvSpPr>
        <p:spPr>
          <a:xfrm flipV="1">
            <a:off x="5667376" y="701111"/>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单圆角矩形 17"/>
          <p:cNvSpPr/>
          <p:nvPr/>
        </p:nvSpPr>
        <p:spPr>
          <a:xfrm flipH="1">
            <a:off x="4676774" y="1733550"/>
            <a:ext cx="5822841" cy="890023"/>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400" dirty="0" smtClean="0">
                <a:latin typeface="微软雅黑" panose="020B0503020204020204" pitchFamily="34" charset="-122"/>
                <a:ea typeface="微软雅黑" panose="020B0503020204020204" pitchFamily="34" charset="-122"/>
              </a:rPr>
              <a:t>总结与展望</a:t>
            </a:r>
            <a:endParaRPr lang="zh-CN" altLang="en-US" sz="1200" spc="-100" dirty="0">
              <a:latin typeface="微软雅黑" panose="020B0503020204020204" pitchFamily="34" charset="-122"/>
              <a:ea typeface="微软雅黑" panose="020B0503020204020204" pitchFamily="34" charset="-122"/>
            </a:endParaRPr>
          </a:p>
        </p:txBody>
      </p:sp>
      <p:sp>
        <p:nvSpPr>
          <p:cNvPr id="19" name="TextBox 18"/>
          <p:cNvSpPr txBox="1"/>
          <p:nvPr/>
        </p:nvSpPr>
        <p:spPr>
          <a:xfrm>
            <a:off x="7162802" y="2971235"/>
            <a:ext cx="2676527" cy="553998"/>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总结</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347131" y="5083592"/>
            <a:ext cx="1255597" cy="923330"/>
            <a:chOff x="10318555" y="4969295"/>
            <a:chExt cx="1255597" cy="923330"/>
          </a:xfrm>
        </p:grpSpPr>
        <p:sp>
          <p:nvSpPr>
            <p:cNvPr id="21" name="椭圆 20"/>
            <p:cNvSpPr/>
            <p:nvPr/>
          </p:nvSpPr>
          <p:spPr>
            <a:xfrm>
              <a:off x="10318555" y="5162536"/>
              <a:ext cx="971342" cy="476071"/>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22" name="TextBox 21"/>
            <p:cNvSpPr txBox="1"/>
            <p:nvPr/>
          </p:nvSpPr>
          <p:spPr>
            <a:xfrm>
              <a:off x="10526974" y="4969295"/>
              <a:ext cx="1047178" cy="923330"/>
            </a:xfrm>
            <a:prstGeom prst="rect">
              <a:avLst/>
            </a:prstGeom>
            <a:noFill/>
          </p:spPr>
          <p:txBody>
            <a:bodyPr wrap="square" rtlCol="0">
              <a:spAutoFit/>
            </a:bodyPr>
            <a:lstStyle/>
            <a:p>
              <a:r>
                <a:rPr lang="en-US" altLang="zh-CN" sz="5400" b="1" dirty="0" smtClean="0">
                  <a:solidFill>
                    <a:schemeClr val="bg1"/>
                  </a:solidFill>
                  <a:latin typeface="微软雅黑" panose="020B0503020204020204" pitchFamily="34" charset="-122"/>
                  <a:ea typeface="微软雅黑" panose="020B0503020204020204" pitchFamily="34" charset="-122"/>
                </a:rPr>
                <a:t>4</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cxnSp>
        <p:nvCxnSpPr>
          <p:cNvPr id="23" name="直接连接符 22"/>
          <p:cNvCxnSpPr/>
          <p:nvPr/>
        </p:nvCxnSpPr>
        <p:spPr>
          <a:xfrm>
            <a:off x="460906" y="6033723"/>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62801" y="3508393"/>
            <a:ext cx="267652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展望</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21" y="3725899"/>
            <a:ext cx="2336411" cy="17523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20"/>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18"/>
                                            </p:tgtEl>
                                            <p:attrNameLst>
                                              <p:attrName>ppt_x</p:attrName>
                                              <p:attrName>ppt_y</p:attrName>
                                            </p:attrNameLst>
                                          </p:cBhvr>
                                          <p:rCtr x="43960" y="0"/>
                                        </p:animMotion>
                                      </p:childTnLst>
                                    </p:cTn>
                                  </p:par>
                                </p:childTnLst>
                              </p:cTn>
                            </p:par>
                            <p:par>
                              <p:cTn id="15" fill="hold">
                                <p:stCondLst>
                                  <p:cond delay="500"/>
                                </p:stCondLst>
                                <p:childTnLst>
                                  <p:par>
                                    <p:cTn id="16" presetID="52"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Scale>
                                          <p:cBhvr>
                                            <p:cTn id="18"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9"/>
                                            </p:tgtEl>
                                            <p:attrNameLst>
                                              <p:attrName>ppt_x</p:attrName>
                                              <p:attrName>ppt_y</p:attrName>
                                            </p:attrNameLst>
                                          </p:cBhvr>
                                        </p:animMotion>
                                        <p:animEffect transition="in" filter="fade">
                                          <p:cBhvr>
                                            <p:cTn id="20" dur="1000"/>
                                            <p:tgtEl>
                                              <p:spTgt spid="19"/>
                                            </p:tgtEl>
                                          </p:cBhvr>
                                        </p:animEffect>
                                      </p:childTnLst>
                                    </p:cTn>
                                  </p:par>
                                  <p:par>
                                    <p:cTn id="21" presetID="52" presetClass="entr" presetSubtype="0" fill="hold" grpId="0" nodeType="withEffect">
                                      <p:stCondLst>
                                        <p:cond delay="200"/>
                                      </p:stCondLst>
                                      <p:iterate type="lt">
                                        <p:tmPct val="0"/>
                                      </p:iterate>
                                      <p:childTnLst>
                                        <p:set>
                                          <p:cBhvr>
                                            <p:cTn id="22" dur="1" fill="hold">
                                              <p:stCondLst>
                                                <p:cond delay="0"/>
                                              </p:stCondLst>
                                            </p:cTn>
                                            <p:tgtEl>
                                              <p:spTgt spid="24"/>
                                            </p:tgtEl>
                                            <p:attrNameLst>
                                              <p:attrName>style.visibility</p:attrName>
                                            </p:attrNameLst>
                                          </p:cBhvr>
                                          <p:to>
                                            <p:strVal val="visible"/>
                                          </p:to>
                                        </p:set>
                                        <p:animScale>
                                          <p:cBhvr>
                                            <p:cTn id="23"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4"/>
                                            </p:tgtEl>
                                            <p:attrNameLst>
                                              <p:attrName>ppt_x</p:attrName>
                                              <p:attrName>ppt_y</p:attrName>
                                            </p:attrNameLst>
                                          </p:cBhvr>
                                        </p:animMotion>
                                        <p:animEffect transition="in" filter="fade">
                                          <p:cBhvr>
                                            <p:cTn id="2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20"/>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18"/>
                                            </p:tgtEl>
                                            <p:attrNameLst>
                                              <p:attrName>ppt_x</p:attrName>
                                              <p:attrName>ppt_y</p:attrName>
                                            </p:attrNameLst>
                                          </p:cBhvr>
                                          <p:rCtr x="43960" y="0"/>
                                        </p:animMotion>
                                      </p:childTnLst>
                                    </p:cTn>
                                  </p:par>
                                </p:childTnLst>
                              </p:cTn>
                            </p:par>
                            <p:par>
                              <p:cTn id="15" fill="hold">
                                <p:stCondLst>
                                  <p:cond delay="500"/>
                                </p:stCondLst>
                                <p:childTnLst>
                                  <p:par>
                                    <p:cTn id="16" presetID="52"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Scale>
                                          <p:cBhvr>
                                            <p:cTn id="18"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9"/>
                                            </p:tgtEl>
                                            <p:attrNameLst>
                                              <p:attrName>ppt_x</p:attrName>
                                              <p:attrName>ppt_y</p:attrName>
                                            </p:attrNameLst>
                                          </p:cBhvr>
                                        </p:animMotion>
                                        <p:animEffect transition="in" filter="fade">
                                          <p:cBhvr>
                                            <p:cTn id="20" dur="1000"/>
                                            <p:tgtEl>
                                              <p:spTgt spid="19"/>
                                            </p:tgtEl>
                                          </p:cBhvr>
                                        </p:animEffect>
                                      </p:childTnLst>
                                    </p:cTn>
                                  </p:par>
                                  <p:par>
                                    <p:cTn id="21" presetID="52" presetClass="entr" presetSubtype="0" fill="hold" grpId="0" nodeType="withEffect">
                                      <p:stCondLst>
                                        <p:cond delay="200"/>
                                      </p:stCondLst>
                                      <p:iterate type="lt">
                                        <p:tmPct val="0"/>
                                      </p:iterate>
                                      <p:childTnLst>
                                        <p:set>
                                          <p:cBhvr>
                                            <p:cTn id="22" dur="1" fill="hold">
                                              <p:stCondLst>
                                                <p:cond delay="0"/>
                                              </p:stCondLst>
                                            </p:cTn>
                                            <p:tgtEl>
                                              <p:spTgt spid="24"/>
                                            </p:tgtEl>
                                            <p:attrNameLst>
                                              <p:attrName>style.visibility</p:attrName>
                                            </p:attrNameLst>
                                          </p:cBhvr>
                                          <p:to>
                                            <p:strVal val="visible"/>
                                          </p:to>
                                        </p:set>
                                        <p:animScale>
                                          <p:cBhvr>
                                            <p:cTn id="23"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4"/>
                                            </p:tgtEl>
                                            <p:attrNameLst>
                                              <p:attrName>ppt_x</p:attrName>
                                              <p:attrName>ppt_y</p:attrName>
                                            </p:attrNameLst>
                                          </p:cBhvr>
                                        </p:animMotion>
                                        <p:animEffect transition="in" filter="fade">
                                          <p:cBhvr>
                                            <p:cTn id="2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4"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543361"/>
            <a:ext cx="3973794" cy="505549"/>
            <a:chOff x="0" y="543361"/>
            <a:chExt cx="3370216" cy="505549"/>
          </a:xfrm>
        </p:grpSpPr>
        <p:grpSp>
          <p:nvGrpSpPr>
            <p:cNvPr id="48" name="组合 47"/>
            <p:cNvGrpSpPr/>
            <p:nvPr/>
          </p:nvGrpSpPr>
          <p:grpSpPr>
            <a:xfrm>
              <a:off x="0" y="543361"/>
              <a:ext cx="3370216" cy="493479"/>
              <a:chOff x="0" y="288813"/>
              <a:chExt cx="3370216" cy="493479"/>
            </a:xfrm>
            <a:solidFill>
              <a:srgbClr val="131426"/>
            </a:solidFill>
          </p:grpSpPr>
          <p:sp>
            <p:nvSpPr>
              <p:cNvPr id="50" name="矩形 49"/>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直角三角形 50"/>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3"/>
            <p:cNvSpPr txBox="1"/>
            <p:nvPr/>
          </p:nvSpPr>
          <p:spPr>
            <a:xfrm>
              <a:off x="433926" y="587245"/>
              <a:ext cx="1895949"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4.</a:t>
              </a:r>
              <a:r>
                <a:rPr lang="zh-CN" altLang="en-US" sz="2400" dirty="0" smtClean="0">
                  <a:solidFill>
                    <a:schemeClr val="bg1"/>
                  </a:solidFill>
                  <a:latin typeface="微软雅黑" panose="020B0503020204020204" pitchFamily="34" charset="-122"/>
                  <a:ea typeface="微软雅黑" panose="020B0503020204020204" pitchFamily="34" charset="-122"/>
                </a:rPr>
                <a:t>总结与展望</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11550317" y="6507185"/>
            <a:ext cx="299785" cy="299785"/>
            <a:chOff x="11550315" y="6496550"/>
            <a:chExt cx="299785" cy="299785"/>
          </a:xfrm>
        </p:grpSpPr>
        <p:sp>
          <p:nvSpPr>
            <p:cNvPr id="53" name="椭圆 5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右箭头 5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a:off x="11055773" y="6507185"/>
            <a:ext cx="299785" cy="299785"/>
            <a:chOff x="11550315" y="6496550"/>
            <a:chExt cx="299785" cy="299785"/>
          </a:xfrm>
        </p:grpSpPr>
        <p:sp>
          <p:nvSpPr>
            <p:cNvPr id="56" name="椭圆 55"/>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1222689" y="2103185"/>
            <a:ext cx="2340000" cy="2340000"/>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椭圆 5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椭圆 60"/>
          <p:cNvSpPr/>
          <p:nvPr/>
        </p:nvSpPr>
        <p:spPr>
          <a:xfrm>
            <a:off x="1475009" y="4064007"/>
            <a:ext cx="288000" cy="288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867424" y="4109098"/>
            <a:ext cx="137389" cy="137389"/>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116338" y="3982951"/>
            <a:ext cx="360000" cy="360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2616060" y="3942385"/>
            <a:ext cx="180000" cy="180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009292" y="3813475"/>
            <a:ext cx="360000" cy="360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449387" y="3813475"/>
            <a:ext cx="180000" cy="180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947864" y="4000150"/>
            <a:ext cx="360000" cy="360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11"/>
          <p:cNvSpPr txBox="1"/>
          <p:nvPr/>
        </p:nvSpPr>
        <p:spPr>
          <a:xfrm>
            <a:off x="6612998" y="1199214"/>
            <a:ext cx="4679367" cy="8309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800" dirty="0" smtClean="0">
                <a:solidFill>
                  <a:schemeClr val="bg2">
                    <a:lumMod val="25000"/>
                  </a:schemeClr>
                </a:solidFill>
                <a:latin typeface="+mn-ea"/>
                <a:ea typeface="+mn-ea"/>
              </a:rPr>
              <a:t>设计</a:t>
            </a:r>
            <a:r>
              <a:rPr lang="zh-CN" altLang="en-US" sz="1800" dirty="0">
                <a:solidFill>
                  <a:schemeClr val="bg2">
                    <a:lumMod val="25000"/>
                  </a:schemeClr>
                </a:solidFill>
                <a:latin typeface="+mn-ea"/>
                <a:ea typeface="+mn-ea"/>
              </a:rPr>
              <a:t>精简的编码</a:t>
            </a:r>
            <a:r>
              <a:rPr lang="en-US" altLang="zh-CN" sz="1800" dirty="0">
                <a:solidFill>
                  <a:schemeClr val="bg2">
                    <a:lumMod val="25000"/>
                  </a:schemeClr>
                </a:solidFill>
                <a:latin typeface="+mn-ea"/>
                <a:ea typeface="+mn-ea"/>
              </a:rPr>
              <a:t>-</a:t>
            </a:r>
            <a:r>
              <a:rPr lang="zh-CN" altLang="en-US" sz="1800" dirty="0">
                <a:solidFill>
                  <a:schemeClr val="bg2">
                    <a:lumMod val="25000"/>
                  </a:schemeClr>
                </a:solidFill>
                <a:latin typeface="+mn-ea"/>
                <a:ea typeface="+mn-ea"/>
              </a:rPr>
              <a:t>解码器网络结构，使其在满足较好的分割结果的同时，显著提高实时性。</a:t>
            </a:r>
          </a:p>
        </p:txBody>
      </p:sp>
      <p:cxnSp>
        <p:nvCxnSpPr>
          <p:cNvPr id="69" name="直接连接符 68"/>
          <p:cNvCxnSpPr/>
          <p:nvPr/>
        </p:nvCxnSpPr>
        <p:spPr>
          <a:xfrm>
            <a:off x="5604843" y="1653185"/>
            <a:ext cx="792088" cy="0"/>
          </a:xfrm>
          <a:prstGeom prst="line">
            <a:avLst/>
          </a:prstGeom>
          <a:ln w="15875">
            <a:solidFill>
              <a:schemeClr val="bg2">
                <a:lumMod val="25000"/>
                <a:alpha val="75000"/>
              </a:schemeClr>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0" name="TextBox 14"/>
          <p:cNvSpPr txBox="1"/>
          <p:nvPr/>
        </p:nvSpPr>
        <p:spPr>
          <a:xfrm>
            <a:off x="6612999" y="2622671"/>
            <a:ext cx="4679366" cy="124649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800" dirty="0" smtClean="0">
                <a:solidFill>
                  <a:schemeClr val="bg2">
                    <a:lumMod val="25000"/>
                  </a:schemeClr>
                </a:solidFill>
                <a:latin typeface="+mn-ea"/>
                <a:ea typeface="+mn-ea"/>
              </a:rPr>
              <a:t>基于</a:t>
            </a:r>
            <a:r>
              <a:rPr lang="en-US" altLang="zh-CN" sz="1800" dirty="0" smtClean="0">
                <a:solidFill>
                  <a:schemeClr val="bg2">
                    <a:lumMod val="25000"/>
                  </a:schemeClr>
                </a:solidFill>
                <a:latin typeface="+mn-ea"/>
                <a:ea typeface="+mn-ea"/>
              </a:rPr>
              <a:t>ResNet50</a:t>
            </a:r>
            <a:r>
              <a:rPr lang="zh-CN" altLang="en-US" sz="1800" dirty="0" smtClean="0">
                <a:solidFill>
                  <a:schemeClr val="bg2">
                    <a:lumMod val="25000"/>
                  </a:schemeClr>
                </a:solidFill>
                <a:latin typeface="+mn-ea"/>
                <a:ea typeface="+mn-ea"/>
              </a:rPr>
              <a:t>，提出</a:t>
            </a:r>
            <a:r>
              <a:rPr lang="zh-CN" altLang="en-US" sz="1800" dirty="0">
                <a:solidFill>
                  <a:schemeClr val="bg2">
                    <a:lumMod val="25000"/>
                  </a:schemeClr>
                </a:solidFill>
                <a:latin typeface="+mn-ea"/>
                <a:ea typeface="+mn-ea"/>
              </a:rPr>
              <a:t>改进的带孔金字塔池化模块（</a:t>
            </a:r>
            <a:r>
              <a:rPr lang="en-US" altLang="zh-CN" sz="1800" dirty="0">
                <a:solidFill>
                  <a:schemeClr val="bg2">
                    <a:lumMod val="25000"/>
                  </a:schemeClr>
                </a:solidFill>
                <a:latin typeface="+mn-ea"/>
                <a:ea typeface="+mn-ea"/>
              </a:rPr>
              <a:t>ad-ASPP</a:t>
            </a:r>
            <a:r>
              <a:rPr lang="zh-CN" altLang="en-US" sz="1800" dirty="0">
                <a:solidFill>
                  <a:schemeClr val="bg2">
                    <a:lumMod val="25000"/>
                  </a:schemeClr>
                </a:solidFill>
                <a:latin typeface="+mn-ea"/>
                <a:ea typeface="+mn-ea"/>
              </a:rPr>
              <a:t>）以获取更加密集的上下文</a:t>
            </a:r>
            <a:r>
              <a:rPr lang="zh-CN" altLang="en-US" sz="1800" dirty="0" smtClean="0">
                <a:solidFill>
                  <a:schemeClr val="bg2">
                    <a:lumMod val="25000"/>
                  </a:schemeClr>
                </a:solidFill>
                <a:latin typeface="+mn-ea"/>
                <a:ea typeface="+mn-ea"/>
              </a:rPr>
              <a:t>信息，以提高</a:t>
            </a:r>
            <a:r>
              <a:rPr lang="zh-CN" altLang="en-US" sz="1800" dirty="0">
                <a:solidFill>
                  <a:schemeClr val="bg2">
                    <a:lumMod val="25000"/>
                  </a:schemeClr>
                </a:solidFill>
                <a:latin typeface="+mn-ea"/>
                <a:ea typeface="+mn-ea"/>
              </a:rPr>
              <a:t>网络的分割精度</a:t>
            </a:r>
            <a:r>
              <a:rPr lang="zh-CN" altLang="en-US" sz="1800" dirty="0" smtClean="0">
                <a:solidFill>
                  <a:schemeClr val="bg2">
                    <a:lumMod val="25000"/>
                  </a:schemeClr>
                </a:solidFill>
                <a:latin typeface="+mn-ea"/>
                <a:ea typeface="+mn-ea"/>
              </a:rPr>
              <a:t>。</a:t>
            </a:r>
            <a:endParaRPr lang="zh-CN" altLang="en-US" sz="1800" dirty="0">
              <a:solidFill>
                <a:schemeClr val="bg2">
                  <a:lumMod val="25000"/>
                </a:schemeClr>
              </a:solidFill>
              <a:latin typeface="+mn-ea"/>
              <a:ea typeface="+mn-ea"/>
            </a:endParaRPr>
          </a:p>
        </p:txBody>
      </p:sp>
      <p:cxnSp>
        <p:nvCxnSpPr>
          <p:cNvPr id="71" name="直接连接符 70"/>
          <p:cNvCxnSpPr/>
          <p:nvPr/>
        </p:nvCxnSpPr>
        <p:spPr>
          <a:xfrm>
            <a:off x="5607712" y="3251568"/>
            <a:ext cx="792088" cy="0"/>
          </a:xfrm>
          <a:prstGeom prst="line">
            <a:avLst/>
          </a:prstGeom>
          <a:ln w="15875">
            <a:solidFill>
              <a:schemeClr val="bg2">
                <a:lumMod val="25000"/>
                <a:alpha val="75000"/>
              </a:schemeClr>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2" name="TextBox 17"/>
          <p:cNvSpPr txBox="1"/>
          <p:nvPr/>
        </p:nvSpPr>
        <p:spPr>
          <a:xfrm>
            <a:off x="6612998" y="4293068"/>
            <a:ext cx="4679367" cy="166199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800" dirty="0" smtClean="0">
                <a:solidFill>
                  <a:schemeClr val="bg2">
                    <a:lumMod val="25000"/>
                  </a:schemeClr>
                </a:solidFill>
                <a:latin typeface="+mn-ea"/>
                <a:ea typeface="+mn-ea"/>
              </a:rPr>
              <a:t>探索充分利用深度信息以提高网络性能的有效方法，分别以首端通道融合、逐层特征融合以及末端特征融合等方法实现彩色</a:t>
            </a:r>
            <a:r>
              <a:rPr lang="en-US" altLang="zh-CN" sz="1800" dirty="0" smtClean="0">
                <a:solidFill>
                  <a:schemeClr val="bg2">
                    <a:lumMod val="25000"/>
                  </a:schemeClr>
                </a:solidFill>
                <a:latin typeface="+mn-ea"/>
                <a:ea typeface="+mn-ea"/>
              </a:rPr>
              <a:t>-</a:t>
            </a:r>
            <a:r>
              <a:rPr lang="zh-CN" altLang="en-US" sz="1800" dirty="0" smtClean="0">
                <a:solidFill>
                  <a:schemeClr val="bg2">
                    <a:lumMod val="25000"/>
                  </a:schemeClr>
                </a:solidFill>
                <a:latin typeface="+mn-ea"/>
                <a:ea typeface="+mn-ea"/>
              </a:rPr>
              <a:t>深度信息融合，实验证明，末端融合更加符合要求。</a:t>
            </a:r>
            <a:endParaRPr lang="zh-CN" altLang="en-US" sz="1800" dirty="0">
              <a:solidFill>
                <a:schemeClr val="bg2">
                  <a:lumMod val="25000"/>
                </a:schemeClr>
              </a:solidFill>
              <a:latin typeface="+mn-ea"/>
              <a:ea typeface="+mn-ea"/>
            </a:endParaRPr>
          </a:p>
        </p:txBody>
      </p:sp>
      <p:cxnSp>
        <p:nvCxnSpPr>
          <p:cNvPr id="73" name="直接连接符 72"/>
          <p:cNvCxnSpPr/>
          <p:nvPr/>
        </p:nvCxnSpPr>
        <p:spPr>
          <a:xfrm>
            <a:off x="5604843" y="5203160"/>
            <a:ext cx="792088" cy="0"/>
          </a:xfrm>
          <a:prstGeom prst="line">
            <a:avLst/>
          </a:prstGeom>
          <a:ln w="15875">
            <a:solidFill>
              <a:schemeClr val="bg2">
                <a:lumMod val="25000"/>
                <a:alpha val="75000"/>
              </a:schemeClr>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704843" y="1203185"/>
            <a:ext cx="900000" cy="900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3200" b="1" dirty="0" smtClean="0">
                <a:latin typeface="+mn-ea"/>
              </a:rPr>
              <a:t>1</a:t>
            </a:r>
            <a:endParaRPr lang="zh-CN" altLang="en-US" sz="3200" b="1" dirty="0">
              <a:latin typeface="+mn-ea"/>
            </a:endParaRPr>
          </a:p>
        </p:txBody>
      </p:sp>
      <p:sp>
        <p:nvSpPr>
          <p:cNvPr id="75" name="椭圆 74"/>
          <p:cNvSpPr/>
          <p:nvPr/>
        </p:nvSpPr>
        <p:spPr>
          <a:xfrm>
            <a:off x="3562689" y="3580179"/>
            <a:ext cx="216000" cy="216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205589" y="3727696"/>
            <a:ext cx="180000" cy="180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707712" y="2794733"/>
            <a:ext cx="900000" cy="900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n-ea"/>
              </a:rPr>
              <a:t>2</a:t>
            </a:r>
            <a:endParaRPr lang="zh-CN" altLang="en-US" sz="3200" dirty="0">
              <a:latin typeface="+mn-ea"/>
            </a:endParaRPr>
          </a:p>
        </p:txBody>
      </p:sp>
      <p:sp>
        <p:nvSpPr>
          <p:cNvPr id="78" name="椭圆 77"/>
          <p:cNvSpPr/>
          <p:nvPr/>
        </p:nvSpPr>
        <p:spPr>
          <a:xfrm>
            <a:off x="4704843" y="4674065"/>
            <a:ext cx="900000" cy="900000"/>
          </a:xfrm>
          <a:prstGeom prst="ellipse">
            <a:avLst/>
          </a:prstGeom>
          <a:solidFill>
            <a:schemeClr val="bg2">
              <a:lumMod val="25000"/>
              <a:alpha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n-ea"/>
              </a:rPr>
              <a:t>3</a:t>
            </a:r>
            <a:endParaRPr lang="zh-CN" altLang="en-US" sz="3200" dirty="0">
              <a:latin typeface="+mn-ea"/>
            </a:endParaRPr>
          </a:p>
        </p:txBody>
      </p:sp>
      <p:grpSp>
        <p:nvGrpSpPr>
          <p:cNvPr id="79" name="组合 78"/>
          <p:cNvGrpSpPr/>
          <p:nvPr/>
        </p:nvGrpSpPr>
        <p:grpSpPr>
          <a:xfrm>
            <a:off x="1863419" y="2621242"/>
            <a:ext cx="1264445" cy="1106454"/>
            <a:chOff x="1743810" y="2142288"/>
            <a:chExt cx="1264445" cy="1106454"/>
          </a:xfrm>
        </p:grpSpPr>
        <p:sp>
          <p:nvSpPr>
            <p:cNvPr id="80" name="Freeform 18"/>
            <p:cNvSpPr/>
            <p:nvPr/>
          </p:nvSpPr>
          <p:spPr bwMode="auto">
            <a:xfrm>
              <a:off x="1743810" y="2142288"/>
              <a:ext cx="972705" cy="1106454"/>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chemeClr val="bg2">
                <a:lumMod val="25000"/>
                <a:alpha val="75000"/>
              </a:schemeClr>
            </a:solidFill>
            <a:ln>
              <a:noFill/>
            </a:ln>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19"/>
            <p:cNvSpPr>
              <a:spLocks noEditPoints="1"/>
            </p:cNvSpPr>
            <p:nvPr/>
          </p:nvSpPr>
          <p:spPr bwMode="auto">
            <a:xfrm>
              <a:off x="2160305" y="2167374"/>
              <a:ext cx="847950" cy="936728"/>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chemeClr val="bg2">
                <a:lumMod val="25000"/>
                <a:alpha val="75000"/>
              </a:schemeClr>
            </a:solidFill>
            <a:ln>
              <a:noFill/>
            </a:ln>
            <a:extLst/>
          </p:spPr>
          <p:txBody>
            <a:bodyPr vert="horz" wrap="square" lIns="91440" tIns="45720" rIns="91440" bIns="45720" numCol="1" anchor="t" anchorCtr="0" compatLnSpc="1"/>
            <a:lstStyle/>
            <a:p>
              <a:endParaRPr lang="zh-CN" altLang="en-US">
                <a:solidFill>
                  <a:prstClr val="black"/>
                </a:solidFill>
              </a:endParaRPr>
            </a:p>
          </p:txBody>
        </p:sp>
      </p:grpSp>
    </p:spTree>
    <p:extLst>
      <p:ext uri="{BB962C8B-B14F-4D97-AF65-F5344CB8AC3E}">
        <p14:creationId xmlns:p14="http://schemas.microsoft.com/office/powerpoint/2010/main" val="154480914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14:bounceEnd="28000">
                                          <p:cBhvr additive="base">
                                            <p:cTn id="7" dur="250" fill="hold"/>
                                            <p:tgtEl>
                                              <p:spTgt spid="47"/>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42"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500"/>
                                            <p:tgtEl>
                                              <p:spTgt spid="58"/>
                                            </p:tgtEl>
                                          </p:cBhvr>
                                        </p:animEffect>
                                        <p:anim calcmode="lin" valueType="num">
                                          <p:cBhvr>
                                            <p:cTn id="13" dur="1500" fill="hold"/>
                                            <p:tgtEl>
                                              <p:spTgt spid="58"/>
                                            </p:tgtEl>
                                            <p:attrNameLst>
                                              <p:attrName>ppt_x</p:attrName>
                                            </p:attrNameLst>
                                          </p:cBhvr>
                                          <p:tavLst>
                                            <p:tav tm="0">
                                              <p:val>
                                                <p:strVal val="#ppt_x"/>
                                              </p:val>
                                            </p:tav>
                                            <p:tav tm="100000">
                                              <p:val>
                                                <p:strVal val="#ppt_x"/>
                                              </p:val>
                                            </p:tav>
                                          </p:tavLst>
                                        </p:anim>
                                        <p:anim calcmode="lin" valueType="num">
                                          <p:cBhvr>
                                            <p:cTn id="14" dur="1500" fill="hold"/>
                                            <p:tgtEl>
                                              <p:spTgt spid="58"/>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40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63"/>
                                            </p:tgtEl>
                                            <p:attrNameLst>
                                              <p:attrName>style.visibility</p:attrName>
                                            </p:attrNameLst>
                                          </p:cBhvr>
                                          <p:to>
                                            <p:strVal val="visible"/>
                                          </p:to>
                                        </p:set>
                                        <p:anim calcmode="lin" valueType="num">
                                          <p:cBhvr>
                                            <p:cTn id="27" dur="500" fill="hold"/>
                                            <p:tgtEl>
                                              <p:spTgt spid="63"/>
                                            </p:tgtEl>
                                            <p:attrNameLst>
                                              <p:attrName>ppt_w</p:attrName>
                                            </p:attrNameLst>
                                          </p:cBhvr>
                                          <p:tavLst>
                                            <p:tav tm="0">
                                              <p:val>
                                                <p:fltVal val="0"/>
                                              </p:val>
                                            </p:tav>
                                            <p:tav tm="100000">
                                              <p:val>
                                                <p:strVal val="#ppt_w"/>
                                              </p:val>
                                            </p:tav>
                                          </p:tavLst>
                                        </p:anim>
                                        <p:anim calcmode="lin" valueType="num">
                                          <p:cBhvr>
                                            <p:cTn id="28" dur="500" fill="hold"/>
                                            <p:tgtEl>
                                              <p:spTgt spid="63"/>
                                            </p:tgtEl>
                                            <p:attrNameLst>
                                              <p:attrName>ppt_h</p:attrName>
                                            </p:attrNameLst>
                                          </p:cBhvr>
                                          <p:tavLst>
                                            <p:tav tm="0">
                                              <p:val>
                                                <p:fltVal val="0"/>
                                              </p:val>
                                            </p:tav>
                                            <p:tav tm="100000">
                                              <p:val>
                                                <p:strVal val="#ppt_h"/>
                                              </p:val>
                                            </p:tav>
                                          </p:tavLst>
                                        </p:anim>
                                        <p:animEffect transition="in" filter="fade">
                                          <p:cBhvr>
                                            <p:cTn id="29" dur="500"/>
                                            <p:tgtEl>
                                              <p:spTgt spid="6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par>
                                    <p:cTn id="35" presetID="53" presetClass="entr" presetSubtype="16" fill="hold" grpId="0" nodeType="withEffect">
                                      <p:stCondLst>
                                        <p:cond delay="400"/>
                                      </p:stCondLst>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ppt_w</p:attrName>
                                            </p:attrNameLst>
                                          </p:cBhvr>
                                          <p:tavLst>
                                            <p:tav tm="0">
                                              <p:val>
                                                <p:fltVal val="0"/>
                                              </p:val>
                                            </p:tav>
                                            <p:tav tm="100000">
                                              <p:val>
                                                <p:strVal val="#ppt_w"/>
                                              </p:val>
                                            </p:tav>
                                          </p:tavLst>
                                        </p:anim>
                                        <p:anim calcmode="lin" valueType="num">
                                          <p:cBhvr>
                                            <p:cTn id="38" dur="500" fill="hold"/>
                                            <p:tgtEl>
                                              <p:spTgt spid="65"/>
                                            </p:tgtEl>
                                            <p:attrNameLst>
                                              <p:attrName>ppt_h</p:attrName>
                                            </p:attrNameLst>
                                          </p:cBhvr>
                                          <p:tavLst>
                                            <p:tav tm="0">
                                              <p:val>
                                                <p:fltVal val="0"/>
                                              </p:val>
                                            </p:tav>
                                            <p:tav tm="100000">
                                              <p:val>
                                                <p:strVal val="#ppt_h"/>
                                              </p:val>
                                            </p:tav>
                                          </p:tavLst>
                                        </p:anim>
                                        <p:animEffect transition="in" filter="fade">
                                          <p:cBhvr>
                                            <p:cTn id="39" dur="500"/>
                                            <p:tgtEl>
                                              <p:spTgt spid="6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fltVal val="0"/>
                                              </p:val>
                                            </p:tav>
                                            <p:tav tm="100000">
                                              <p:val>
                                                <p:strVal val="#ppt_w"/>
                                              </p:val>
                                            </p:tav>
                                          </p:tavLst>
                                        </p:anim>
                                        <p:anim calcmode="lin" valueType="num">
                                          <p:cBhvr>
                                            <p:cTn id="43" dur="500" fill="hold"/>
                                            <p:tgtEl>
                                              <p:spTgt spid="66"/>
                                            </p:tgtEl>
                                            <p:attrNameLst>
                                              <p:attrName>ppt_h</p:attrName>
                                            </p:attrNameLst>
                                          </p:cBhvr>
                                          <p:tavLst>
                                            <p:tav tm="0">
                                              <p:val>
                                                <p:fltVal val="0"/>
                                              </p:val>
                                            </p:tav>
                                            <p:tav tm="100000">
                                              <p:val>
                                                <p:strVal val="#ppt_h"/>
                                              </p:val>
                                            </p:tav>
                                          </p:tavLst>
                                        </p:anim>
                                        <p:animEffect transition="in" filter="fade">
                                          <p:cBhvr>
                                            <p:cTn id="44" dur="500"/>
                                            <p:tgtEl>
                                              <p:spTgt spid="6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childTnLst>
                                    </p:cTn>
                                  </p:par>
                                </p:childTnLst>
                              </p:cTn>
                            </p:par>
                            <p:par>
                              <p:cTn id="50" fill="hold">
                                <p:stCondLst>
                                  <p:cond delay="1750"/>
                                </p:stCondLst>
                                <p:childTnLst>
                                  <p:par>
                                    <p:cTn id="51" presetID="53" presetClass="entr" presetSubtype="16" fill="hold" nodeType="afterEffect">
                                      <p:stCondLst>
                                        <p:cond delay="0"/>
                                      </p:stCondLst>
                                      <p:childTnLst>
                                        <p:set>
                                          <p:cBhvr>
                                            <p:cTn id="52" dur="1" fill="hold">
                                              <p:stCondLst>
                                                <p:cond delay="0"/>
                                              </p:stCondLst>
                                            </p:cTn>
                                            <p:tgtEl>
                                              <p:spTgt spid="79"/>
                                            </p:tgtEl>
                                            <p:attrNameLst>
                                              <p:attrName>style.visibility</p:attrName>
                                            </p:attrNameLst>
                                          </p:cBhvr>
                                          <p:to>
                                            <p:strVal val="visible"/>
                                          </p:to>
                                        </p:set>
                                        <p:anim calcmode="lin" valueType="num">
                                          <p:cBhvr>
                                            <p:cTn id="53" dur="500" fill="hold"/>
                                            <p:tgtEl>
                                              <p:spTgt spid="79"/>
                                            </p:tgtEl>
                                            <p:attrNameLst>
                                              <p:attrName>ppt_w</p:attrName>
                                            </p:attrNameLst>
                                          </p:cBhvr>
                                          <p:tavLst>
                                            <p:tav tm="0">
                                              <p:val>
                                                <p:fltVal val="0"/>
                                              </p:val>
                                            </p:tav>
                                            <p:tav tm="100000">
                                              <p:val>
                                                <p:strVal val="#ppt_w"/>
                                              </p:val>
                                            </p:tav>
                                          </p:tavLst>
                                        </p:anim>
                                        <p:anim calcmode="lin" valueType="num">
                                          <p:cBhvr>
                                            <p:cTn id="54" dur="500" fill="hold"/>
                                            <p:tgtEl>
                                              <p:spTgt spid="79"/>
                                            </p:tgtEl>
                                            <p:attrNameLst>
                                              <p:attrName>ppt_h</p:attrName>
                                            </p:attrNameLst>
                                          </p:cBhvr>
                                          <p:tavLst>
                                            <p:tav tm="0">
                                              <p:val>
                                                <p:fltVal val="0"/>
                                              </p:val>
                                            </p:tav>
                                            <p:tav tm="100000">
                                              <p:val>
                                                <p:strVal val="#ppt_h"/>
                                              </p:val>
                                            </p:tav>
                                          </p:tavLst>
                                        </p:anim>
                                        <p:animEffect transition="in" filter="fade">
                                          <p:cBhvr>
                                            <p:cTn id="55" dur="500"/>
                                            <p:tgtEl>
                                              <p:spTgt spid="79"/>
                                            </p:tgtEl>
                                          </p:cBhvr>
                                        </p:animEffect>
                                      </p:childTnLst>
                                    </p:cTn>
                                  </p:par>
                                  <p:par>
                                    <p:cTn id="56" presetID="53" presetClass="entr" presetSubtype="16" fill="hold" grpId="0" nodeType="withEffect">
                                      <p:stCondLst>
                                        <p:cond delay="100"/>
                                      </p:stCondLst>
                                      <p:childTnLst>
                                        <p:set>
                                          <p:cBhvr>
                                            <p:cTn id="57" dur="1" fill="hold">
                                              <p:stCondLst>
                                                <p:cond delay="0"/>
                                              </p:stCondLst>
                                            </p:cTn>
                                            <p:tgtEl>
                                              <p:spTgt spid="75"/>
                                            </p:tgtEl>
                                            <p:attrNameLst>
                                              <p:attrName>style.visibility</p:attrName>
                                            </p:attrNameLst>
                                          </p:cBhvr>
                                          <p:to>
                                            <p:strVal val="visible"/>
                                          </p:to>
                                        </p:set>
                                        <p:anim calcmode="lin" valueType="num">
                                          <p:cBhvr>
                                            <p:cTn id="58" dur="500" fill="hold"/>
                                            <p:tgtEl>
                                              <p:spTgt spid="75"/>
                                            </p:tgtEl>
                                            <p:attrNameLst>
                                              <p:attrName>ppt_w</p:attrName>
                                            </p:attrNameLst>
                                          </p:cBhvr>
                                          <p:tavLst>
                                            <p:tav tm="0">
                                              <p:val>
                                                <p:fltVal val="0"/>
                                              </p:val>
                                            </p:tav>
                                            <p:tav tm="100000">
                                              <p:val>
                                                <p:strVal val="#ppt_w"/>
                                              </p:val>
                                            </p:tav>
                                          </p:tavLst>
                                        </p:anim>
                                        <p:anim calcmode="lin" valueType="num">
                                          <p:cBhvr>
                                            <p:cTn id="59" dur="500" fill="hold"/>
                                            <p:tgtEl>
                                              <p:spTgt spid="75"/>
                                            </p:tgtEl>
                                            <p:attrNameLst>
                                              <p:attrName>ppt_h</p:attrName>
                                            </p:attrNameLst>
                                          </p:cBhvr>
                                          <p:tavLst>
                                            <p:tav tm="0">
                                              <p:val>
                                                <p:fltVal val="0"/>
                                              </p:val>
                                            </p:tav>
                                            <p:tav tm="100000">
                                              <p:val>
                                                <p:strVal val="#ppt_h"/>
                                              </p:val>
                                            </p:tav>
                                          </p:tavLst>
                                        </p:anim>
                                        <p:animEffect transition="in" filter="fade">
                                          <p:cBhvr>
                                            <p:cTn id="60" dur="500"/>
                                            <p:tgtEl>
                                              <p:spTgt spid="75"/>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76"/>
                                            </p:tgtEl>
                                            <p:attrNameLst>
                                              <p:attrName>style.visibility</p:attrName>
                                            </p:attrNameLst>
                                          </p:cBhvr>
                                          <p:to>
                                            <p:strVal val="visible"/>
                                          </p:to>
                                        </p:set>
                                        <p:anim calcmode="lin" valueType="num">
                                          <p:cBhvr>
                                            <p:cTn id="63" dur="500" fill="hold"/>
                                            <p:tgtEl>
                                              <p:spTgt spid="76"/>
                                            </p:tgtEl>
                                            <p:attrNameLst>
                                              <p:attrName>ppt_w</p:attrName>
                                            </p:attrNameLst>
                                          </p:cBhvr>
                                          <p:tavLst>
                                            <p:tav tm="0">
                                              <p:val>
                                                <p:fltVal val="0"/>
                                              </p:val>
                                            </p:tav>
                                            <p:tav tm="100000">
                                              <p:val>
                                                <p:strVal val="#ppt_w"/>
                                              </p:val>
                                            </p:tav>
                                          </p:tavLst>
                                        </p:anim>
                                        <p:anim calcmode="lin" valueType="num">
                                          <p:cBhvr>
                                            <p:cTn id="64" dur="500" fill="hold"/>
                                            <p:tgtEl>
                                              <p:spTgt spid="76"/>
                                            </p:tgtEl>
                                            <p:attrNameLst>
                                              <p:attrName>ppt_h</p:attrName>
                                            </p:attrNameLst>
                                          </p:cBhvr>
                                          <p:tavLst>
                                            <p:tav tm="0">
                                              <p:val>
                                                <p:fltVal val="0"/>
                                              </p:val>
                                            </p:tav>
                                            <p:tav tm="100000">
                                              <p:val>
                                                <p:strVal val="#ppt_h"/>
                                              </p:val>
                                            </p:tav>
                                          </p:tavLst>
                                        </p:anim>
                                        <p:animEffect transition="in" filter="fade">
                                          <p:cBhvr>
                                            <p:cTn id="6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75" grpId="0" animBg="1"/>
          <p:bldP spid="7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250" fill="hold"/>
                                            <p:tgtEl>
                                              <p:spTgt spid="47"/>
                                            </p:tgtEl>
                                            <p:attrNameLst>
                                              <p:attrName>ppt_x</p:attrName>
                                            </p:attrNameLst>
                                          </p:cBhvr>
                                          <p:tavLst>
                                            <p:tav tm="0">
                                              <p:val>
                                                <p:strVal val="0-#ppt_w/2"/>
                                              </p:val>
                                            </p:tav>
                                            <p:tav tm="100000">
                                              <p:val>
                                                <p:strVal val="#ppt_x"/>
                                              </p:val>
                                            </p:tav>
                                          </p:tavLst>
                                        </p:anim>
                                        <p:anim calcmode="lin" valueType="num">
                                          <p:cBhvr additive="base">
                                            <p:cTn id="8" dur="25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42" presetClass="entr" presetSubtype="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500"/>
                                            <p:tgtEl>
                                              <p:spTgt spid="58"/>
                                            </p:tgtEl>
                                          </p:cBhvr>
                                        </p:animEffect>
                                        <p:anim calcmode="lin" valueType="num">
                                          <p:cBhvr>
                                            <p:cTn id="13" dur="1500" fill="hold"/>
                                            <p:tgtEl>
                                              <p:spTgt spid="58"/>
                                            </p:tgtEl>
                                            <p:attrNameLst>
                                              <p:attrName>ppt_x</p:attrName>
                                            </p:attrNameLst>
                                          </p:cBhvr>
                                          <p:tavLst>
                                            <p:tav tm="0">
                                              <p:val>
                                                <p:strVal val="#ppt_x"/>
                                              </p:val>
                                            </p:tav>
                                            <p:tav tm="100000">
                                              <p:val>
                                                <p:strVal val="#ppt_x"/>
                                              </p:val>
                                            </p:tav>
                                          </p:tavLst>
                                        </p:anim>
                                        <p:anim calcmode="lin" valueType="num">
                                          <p:cBhvr>
                                            <p:cTn id="14" dur="1500" fill="hold"/>
                                            <p:tgtEl>
                                              <p:spTgt spid="58"/>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40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63"/>
                                            </p:tgtEl>
                                            <p:attrNameLst>
                                              <p:attrName>style.visibility</p:attrName>
                                            </p:attrNameLst>
                                          </p:cBhvr>
                                          <p:to>
                                            <p:strVal val="visible"/>
                                          </p:to>
                                        </p:set>
                                        <p:anim calcmode="lin" valueType="num">
                                          <p:cBhvr>
                                            <p:cTn id="27" dur="500" fill="hold"/>
                                            <p:tgtEl>
                                              <p:spTgt spid="63"/>
                                            </p:tgtEl>
                                            <p:attrNameLst>
                                              <p:attrName>ppt_w</p:attrName>
                                            </p:attrNameLst>
                                          </p:cBhvr>
                                          <p:tavLst>
                                            <p:tav tm="0">
                                              <p:val>
                                                <p:fltVal val="0"/>
                                              </p:val>
                                            </p:tav>
                                            <p:tav tm="100000">
                                              <p:val>
                                                <p:strVal val="#ppt_w"/>
                                              </p:val>
                                            </p:tav>
                                          </p:tavLst>
                                        </p:anim>
                                        <p:anim calcmode="lin" valueType="num">
                                          <p:cBhvr>
                                            <p:cTn id="28" dur="500" fill="hold"/>
                                            <p:tgtEl>
                                              <p:spTgt spid="63"/>
                                            </p:tgtEl>
                                            <p:attrNameLst>
                                              <p:attrName>ppt_h</p:attrName>
                                            </p:attrNameLst>
                                          </p:cBhvr>
                                          <p:tavLst>
                                            <p:tav tm="0">
                                              <p:val>
                                                <p:fltVal val="0"/>
                                              </p:val>
                                            </p:tav>
                                            <p:tav tm="100000">
                                              <p:val>
                                                <p:strVal val="#ppt_h"/>
                                              </p:val>
                                            </p:tav>
                                          </p:tavLst>
                                        </p:anim>
                                        <p:animEffect transition="in" filter="fade">
                                          <p:cBhvr>
                                            <p:cTn id="29" dur="500"/>
                                            <p:tgtEl>
                                              <p:spTgt spid="6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par>
                                    <p:cTn id="35" presetID="53" presetClass="entr" presetSubtype="16" fill="hold" grpId="0" nodeType="withEffect">
                                      <p:stCondLst>
                                        <p:cond delay="400"/>
                                      </p:stCondLst>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ppt_w</p:attrName>
                                            </p:attrNameLst>
                                          </p:cBhvr>
                                          <p:tavLst>
                                            <p:tav tm="0">
                                              <p:val>
                                                <p:fltVal val="0"/>
                                              </p:val>
                                            </p:tav>
                                            <p:tav tm="100000">
                                              <p:val>
                                                <p:strVal val="#ppt_w"/>
                                              </p:val>
                                            </p:tav>
                                          </p:tavLst>
                                        </p:anim>
                                        <p:anim calcmode="lin" valueType="num">
                                          <p:cBhvr>
                                            <p:cTn id="38" dur="500" fill="hold"/>
                                            <p:tgtEl>
                                              <p:spTgt spid="65"/>
                                            </p:tgtEl>
                                            <p:attrNameLst>
                                              <p:attrName>ppt_h</p:attrName>
                                            </p:attrNameLst>
                                          </p:cBhvr>
                                          <p:tavLst>
                                            <p:tav tm="0">
                                              <p:val>
                                                <p:fltVal val="0"/>
                                              </p:val>
                                            </p:tav>
                                            <p:tav tm="100000">
                                              <p:val>
                                                <p:strVal val="#ppt_h"/>
                                              </p:val>
                                            </p:tav>
                                          </p:tavLst>
                                        </p:anim>
                                        <p:animEffect transition="in" filter="fade">
                                          <p:cBhvr>
                                            <p:cTn id="39" dur="500"/>
                                            <p:tgtEl>
                                              <p:spTgt spid="6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fltVal val="0"/>
                                              </p:val>
                                            </p:tav>
                                            <p:tav tm="100000">
                                              <p:val>
                                                <p:strVal val="#ppt_w"/>
                                              </p:val>
                                            </p:tav>
                                          </p:tavLst>
                                        </p:anim>
                                        <p:anim calcmode="lin" valueType="num">
                                          <p:cBhvr>
                                            <p:cTn id="43" dur="500" fill="hold"/>
                                            <p:tgtEl>
                                              <p:spTgt spid="66"/>
                                            </p:tgtEl>
                                            <p:attrNameLst>
                                              <p:attrName>ppt_h</p:attrName>
                                            </p:attrNameLst>
                                          </p:cBhvr>
                                          <p:tavLst>
                                            <p:tav tm="0">
                                              <p:val>
                                                <p:fltVal val="0"/>
                                              </p:val>
                                            </p:tav>
                                            <p:tav tm="100000">
                                              <p:val>
                                                <p:strVal val="#ppt_h"/>
                                              </p:val>
                                            </p:tav>
                                          </p:tavLst>
                                        </p:anim>
                                        <p:animEffect transition="in" filter="fade">
                                          <p:cBhvr>
                                            <p:cTn id="44" dur="500"/>
                                            <p:tgtEl>
                                              <p:spTgt spid="6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childTnLst>
                                    </p:cTn>
                                  </p:par>
                                </p:childTnLst>
                              </p:cTn>
                            </p:par>
                            <p:par>
                              <p:cTn id="50" fill="hold">
                                <p:stCondLst>
                                  <p:cond delay="1750"/>
                                </p:stCondLst>
                                <p:childTnLst>
                                  <p:par>
                                    <p:cTn id="51" presetID="53" presetClass="entr" presetSubtype="16" fill="hold" nodeType="afterEffect">
                                      <p:stCondLst>
                                        <p:cond delay="0"/>
                                      </p:stCondLst>
                                      <p:childTnLst>
                                        <p:set>
                                          <p:cBhvr>
                                            <p:cTn id="52" dur="1" fill="hold">
                                              <p:stCondLst>
                                                <p:cond delay="0"/>
                                              </p:stCondLst>
                                            </p:cTn>
                                            <p:tgtEl>
                                              <p:spTgt spid="79"/>
                                            </p:tgtEl>
                                            <p:attrNameLst>
                                              <p:attrName>style.visibility</p:attrName>
                                            </p:attrNameLst>
                                          </p:cBhvr>
                                          <p:to>
                                            <p:strVal val="visible"/>
                                          </p:to>
                                        </p:set>
                                        <p:anim calcmode="lin" valueType="num">
                                          <p:cBhvr>
                                            <p:cTn id="53" dur="500" fill="hold"/>
                                            <p:tgtEl>
                                              <p:spTgt spid="79"/>
                                            </p:tgtEl>
                                            <p:attrNameLst>
                                              <p:attrName>ppt_w</p:attrName>
                                            </p:attrNameLst>
                                          </p:cBhvr>
                                          <p:tavLst>
                                            <p:tav tm="0">
                                              <p:val>
                                                <p:fltVal val="0"/>
                                              </p:val>
                                            </p:tav>
                                            <p:tav tm="100000">
                                              <p:val>
                                                <p:strVal val="#ppt_w"/>
                                              </p:val>
                                            </p:tav>
                                          </p:tavLst>
                                        </p:anim>
                                        <p:anim calcmode="lin" valueType="num">
                                          <p:cBhvr>
                                            <p:cTn id="54" dur="500" fill="hold"/>
                                            <p:tgtEl>
                                              <p:spTgt spid="79"/>
                                            </p:tgtEl>
                                            <p:attrNameLst>
                                              <p:attrName>ppt_h</p:attrName>
                                            </p:attrNameLst>
                                          </p:cBhvr>
                                          <p:tavLst>
                                            <p:tav tm="0">
                                              <p:val>
                                                <p:fltVal val="0"/>
                                              </p:val>
                                            </p:tav>
                                            <p:tav tm="100000">
                                              <p:val>
                                                <p:strVal val="#ppt_h"/>
                                              </p:val>
                                            </p:tav>
                                          </p:tavLst>
                                        </p:anim>
                                        <p:animEffect transition="in" filter="fade">
                                          <p:cBhvr>
                                            <p:cTn id="55" dur="500"/>
                                            <p:tgtEl>
                                              <p:spTgt spid="79"/>
                                            </p:tgtEl>
                                          </p:cBhvr>
                                        </p:animEffect>
                                      </p:childTnLst>
                                    </p:cTn>
                                  </p:par>
                                  <p:par>
                                    <p:cTn id="56" presetID="53" presetClass="entr" presetSubtype="16" fill="hold" grpId="0" nodeType="withEffect">
                                      <p:stCondLst>
                                        <p:cond delay="100"/>
                                      </p:stCondLst>
                                      <p:childTnLst>
                                        <p:set>
                                          <p:cBhvr>
                                            <p:cTn id="57" dur="1" fill="hold">
                                              <p:stCondLst>
                                                <p:cond delay="0"/>
                                              </p:stCondLst>
                                            </p:cTn>
                                            <p:tgtEl>
                                              <p:spTgt spid="75"/>
                                            </p:tgtEl>
                                            <p:attrNameLst>
                                              <p:attrName>style.visibility</p:attrName>
                                            </p:attrNameLst>
                                          </p:cBhvr>
                                          <p:to>
                                            <p:strVal val="visible"/>
                                          </p:to>
                                        </p:set>
                                        <p:anim calcmode="lin" valueType="num">
                                          <p:cBhvr>
                                            <p:cTn id="58" dur="500" fill="hold"/>
                                            <p:tgtEl>
                                              <p:spTgt spid="75"/>
                                            </p:tgtEl>
                                            <p:attrNameLst>
                                              <p:attrName>ppt_w</p:attrName>
                                            </p:attrNameLst>
                                          </p:cBhvr>
                                          <p:tavLst>
                                            <p:tav tm="0">
                                              <p:val>
                                                <p:fltVal val="0"/>
                                              </p:val>
                                            </p:tav>
                                            <p:tav tm="100000">
                                              <p:val>
                                                <p:strVal val="#ppt_w"/>
                                              </p:val>
                                            </p:tav>
                                          </p:tavLst>
                                        </p:anim>
                                        <p:anim calcmode="lin" valueType="num">
                                          <p:cBhvr>
                                            <p:cTn id="59" dur="500" fill="hold"/>
                                            <p:tgtEl>
                                              <p:spTgt spid="75"/>
                                            </p:tgtEl>
                                            <p:attrNameLst>
                                              <p:attrName>ppt_h</p:attrName>
                                            </p:attrNameLst>
                                          </p:cBhvr>
                                          <p:tavLst>
                                            <p:tav tm="0">
                                              <p:val>
                                                <p:fltVal val="0"/>
                                              </p:val>
                                            </p:tav>
                                            <p:tav tm="100000">
                                              <p:val>
                                                <p:strVal val="#ppt_h"/>
                                              </p:val>
                                            </p:tav>
                                          </p:tavLst>
                                        </p:anim>
                                        <p:animEffect transition="in" filter="fade">
                                          <p:cBhvr>
                                            <p:cTn id="60" dur="500"/>
                                            <p:tgtEl>
                                              <p:spTgt spid="75"/>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76"/>
                                            </p:tgtEl>
                                            <p:attrNameLst>
                                              <p:attrName>style.visibility</p:attrName>
                                            </p:attrNameLst>
                                          </p:cBhvr>
                                          <p:to>
                                            <p:strVal val="visible"/>
                                          </p:to>
                                        </p:set>
                                        <p:anim calcmode="lin" valueType="num">
                                          <p:cBhvr>
                                            <p:cTn id="63" dur="500" fill="hold"/>
                                            <p:tgtEl>
                                              <p:spTgt spid="76"/>
                                            </p:tgtEl>
                                            <p:attrNameLst>
                                              <p:attrName>ppt_w</p:attrName>
                                            </p:attrNameLst>
                                          </p:cBhvr>
                                          <p:tavLst>
                                            <p:tav tm="0">
                                              <p:val>
                                                <p:fltVal val="0"/>
                                              </p:val>
                                            </p:tav>
                                            <p:tav tm="100000">
                                              <p:val>
                                                <p:strVal val="#ppt_w"/>
                                              </p:val>
                                            </p:tav>
                                          </p:tavLst>
                                        </p:anim>
                                        <p:anim calcmode="lin" valueType="num">
                                          <p:cBhvr>
                                            <p:cTn id="64" dur="500" fill="hold"/>
                                            <p:tgtEl>
                                              <p:spTgt spid="76"/>
                                            </p:tgtEl>
                                            <p:attrNameLst>
                                              <p:attrName>ppt_h</p:attrName>
                                            </p:attrNameLst>
                                          </p:cBhvr>
                                          <p:tavLst>
                                            <p:tav tm="0">
                                              <p:val>
                                                <p:fltVal val="0"/>
                                              </p:val>
                                            </p:tav>
                                            <p:tav tm="100000">
                                              <p:val>
                                                <p:strVal val="#ppt_h"/>
                                              </p:val>
                                            </p:tav>
                                          </p:tavLst>
                                        </p:anim>
                                        <p:animEffect transition="in" filter="fade">
                                          <p:cBhvr>
                                            <p:cTn id="6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75" grpId="0" animBg="1"/>
          <p:bldP spid="76"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292101" y="590669"/>
              <a:ext cx="3078116"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4.</a:t>
              </a:r>
              <a:r>
                <a:rPr lang="zh-CN" altLang="en-US" sz="2400" dirty="0" smtClean="0">
                  <a:solidFill>
                    <a:schemeClr val="bg1"/>
                  </a:solidFill>
                  <a:latin typeface="微软雅黑" panose="020B0503020204020204" pitchFamily="34" charset="-122"/>
                  <a:ea typeface="微软雅黑" panose="020B0503020204020204" pitchFamily="34" charset="-122"/>
                </a:rPr>
                <a:t>总结与展望</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7" y="6507185"/>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3" y="6507185"/>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平行四边形 43"/>
          <p:cNvSpPr/>
          <p:nvPr/>
        </p:nvSpPr>
        <p:spPr>
          <a:xfrm rot="16200000">
            <a:off x="8551485" y="838104"/>
            <a:ext cx="462919" cy="4204614"/>
          </a:xfrm>
          <a:prstGeom prst="parallelogram">
            <a:avLst>
              <a:gd name="adj" fmla="val 0"/>
            </a:avLst>
          </a:prstGeom>
          <a:solidFill>
            <a:sysClr val="window" lastClr="FFFFFF">
              <a:lumMod val="50000"/>
            </a:sysClr>
          </a:solidFill>
          <a:ln w="25400" cap="flat" cmpd="sng" algn="ctr">
            <a:noFill/>
            <a:prstDash val="solid"/>
          </a:ln>
          <a:effectLst/>
        </p:spPr>
        <p:txBody>
          <a:bodyPr anchor="ctr"/>
          <a:lstStyle/>
          <a:p>
            <a:pPr algn="ctr" defTabSz="914377">
              <a:defRPr/>
            </a:pPr>
            <a:endParaRPr lang="zh-CN" altLang="en-US" kern="0">
              <a:solidFill>
                <a:prstClr val="white"/>
              </a:solidFill>
              <a:latin typeface="Calibri" panose="020F0502020204030204"/>
              <a:ea typeface="宋体" panose="02010600030101010101" pitchFamily="2" charset="-122"/>
            </a:endParaRPr>
          </a:p>
        </p:txBody>
      </p:sp>
      <p:sp>
        <p:nvSpPr>
          <p:cNvPr id="46" name="平行四边形 45"/>
          <p:cNvSpPr/>
          <p:nvPr/>
        </p:nvSpPr>
        <p:spPr>
          <a:xfrm rot="16200000">
            <a:off x="3611153" y="1880015"/>
            <a:ext cx="462919" cy="3816315"/>
          </a:xfrm>
          <a:prstGeom prst="parallelogram">
            <a:avLst>
              <a:gd name="adj" fmla="val 0"/>
            </a:avLst>
          </a:prstGeom>
          <a:solidFill>
            <a:sysClr val="window" lastClr="FFFFFF">
              <a:lumMod val="50000"/>
            </a:sysClr>
          </a:solidFill>
          <a:ln w="25400" cap="flat" cmpd="sng" algn="ctr">
            <a:noFill/>
            <a:prstDash val="solid"/>
          </a:ln>
          <a:effectLst/>
        </p:spPr>
        <p:txBody>
          <a:bodyPr anchor="ctr"/>
          <a:lstStyle/>
          <a:p>
            <a:pPr algn="ctr" defTabSz="914377">
              <a:defRPr/>
            </a:pPr>
            <a:endParaRPr lang="zh-CN" altLang="en-US" kern="0">
              <a:solidFill>
                <a:prstClr val="white"/>
              </a:solidFill>
              <a:latin typeface="Calibri" panose="020F0502020204030204"/>
              <a:ea typeface="宋体" panose="02010600030101010101" pitchFamily="2" charset="-122"/>
            </a:endParaRPr>
          </a:p>
        </p:txBody>
      </p:sp>
      <p:sp>
        <p:nvSpPr>
          <p:cNvPr id="47" name="平行四边形 46"/>
          <p:cNvSpPr/>
          <p:nvPr/>
        </p:nvSpPr>
        <p:spPr>
          <a:xfrm rot="16200000">
            <a:off x="3617481" y="321923"/>
            <a:ext cx="462919" cy="3848427"/>
          </a:xfrm>
          <a:prstGeom prst="parallelogram">
            <a:avLst>
              <a:gd name="adj" fmla="val 0"/>
            </a:avLst>
          </a:prstGeom>
          <a:solidFill>
            <a:sysClr val="window" lastClr="FFFFFF">
              <a:lumMod val="50000"/>
            </a:sysClr>
          </a:solidFill>
          <a:ln w="25400" cap="flat" cmpd="sng" algn="ctr">
            <a:noFill/>
            <a:prstDash val="solid"/>
          </a:ln>
          <a:effectLst/>
        </p:spPr>
        <p:txBody>
          <a:bodyPr anchor="ctr"/>
          <a:lstStyle/>
          <a:p>
            <a:pPr algn="ctr" defTabSz="914377">
              <a:defRPr/>
            </a:pPr>
            <a:endParaRPr lang="zh-CN" altLang="en-US" kern="0">
              <a:solidFill>
                <a:prstClr val="white"/>
              </a:solidFill>
              <a:latin typeface="Calibri" panose="020F0502020204030204"/>
              <a:ea typeface="宋体" panose="02010600030101010101" pitchFamily="2" charset="-122"/>
            </a:endParaRPr>
          </a:p>
        </p:txBody>
      </p:sp>
      <p:grpSp>
        <p:nvGrpSpPr>
          <p:cNvPr id="48" name="组合 47"/>
          <p:cNvGrpSpPr/>
          <p:nvPr/>
        </p:nvGrpSpPr>
        <p:grpSpPr>
          <a:xfrm>
            <a:off x="5638178" y="1645662"/>
            <a:ext cx="1194279" cy="2761142"/>
            <a:chOff x="3657674" y="1690070"/>
            <a:chExt cx="1663489" cy="3845946"/>
          </a:xfrm>
          <a:effectLst>
            <a:outerShdw blurRad="50800" dist="38100" dir="5400000" algn="t" rotWithShape="0">
              <a:prstClr val="black">
                <a:alpha val="40000"/>
              </a:prstClr>
            </a:outerShdw>
          </a:effectLst>
        </p:grpSpPr>
        <p:pic>
          <p:nvPicPr>
            <p:cNvPr id="4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a:fillRect/>
            </a:stretch>
          </p:blipFill>
          <p:spPr bwMode="auto">
            <a:xfrm flipH="1">
              <a:off x="4534557" y="3877079"/>
              <a:ext cx="786606" cy="165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a:fillRect/>
            </a:stretch>
          </p:blipFill>
          <p:spPr bwMode="auto">
            <a:xfrm flipH="1">
              <a:off x="4458701" y="2784525"/>
              <a:ext cx="786606" cy="165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1" name="组合 50"/>
            <p:cNvGrpSpPr/>
            <p:nvPr/>
          </p:nvGrpSpPr>
          <p:grpSpPr>
            <a:xfrm>
              <a:off x="3657674" y="1690070"/>
              <a:ext cx="1554181" cy="1637915"/>
              <a:chOff x="4943860" y="1914298"/>
              <a:chExt cx="1867755" cy="1968382"/>
            </a:xfrm>
            <a:effectLst/>
          </p:grpSpPr>
          <p:sp>
            <p:nvSpPr>
              <p:cNvPr id="56" name="椭圆 3"/>
              <p:cNvSpPr/>
              <p:nvPr/>
            </p:nvSpPr>
            <p:spPr bwMode="auto">
              <a:xfrm rot="1267204">
                <a:off x="4943860" y="1914298"/>
                <a:ext cx="1867755" cy="1867753"/>
              </a:xfrm>
              <a:custGeom>
                <a:avLst/>
                <a:gdLst/>
                <a:ahLst/>
                <a:cxnLst/>
                <a:rect l="l" t="t" r="r" b="b"/>
                <a:pathLst>
                  <a:path w="1867754" h="1867754">
                    <a:moveTo>
                      <a:pt x="650774" y="268682"/>
                    </a:moveTo>
                    <a:cubicBezTo>
                      <a:pt x="391599" y="378303"/>
                      <a:pt x="209744" y="634935"/>
                      <a:pt x="209744" y="934042"/>
                    </a:cubicBezTo>
                    <a:cubicBezTo>
                      <a:pt x="209744" y="1332851"/>
                      <a:pt x="533042" y="1656149"/>
                      <a:pt x="931851" y="1656149"/>
                    </a:cubicBezTo>
                    <a:cubicBezTo>
                      <a:pt x="1330660" y="1656149"/>
                      <a:pt x="1653958" y="1332851"/>
                      <a:pt x="1653958" y="934042"/>
                    </a:cubicBezTo>
                    <a:cubicBezTo>
                      <a:pt x="1653958" y="535233"/>
                      <a:pt x="1330660" y="211935"/>
                      <a:pt x="931851" y="211935"/>
                    </a:cubicBezTo>
                    <a:cubicBezTo>
                      <a:pt x="832149" y="211935"/>
                      <a:pt x="737166" y="232141"/>
                      <a:pt x="650774" y="268682"/>
                    </a:cubicBezTo>
                    <a:close/>
                    <a:moveTo>
                      <a:pt x="570370" y="73389"/>
                    </a:moveTo>
                    <a:cubicBezTo>
                      <a:pt x="682098" y="26132"/>
                      <a:pt x="804935" y="0"/>
                      <a:pt x="933877" y="0"/>
                    </a:cubicBezTo>
                    <a:cubicBezTo>
                      <a:pt x="1449643" y="0"/>
                      <a:pt x="1867754" y="418111"/>
                      <a:pt x="1867754" y="933877"/>
                    </a:cubicBezTo>
                    <a:cubicBezTo>
                      <a:pt x="1867754" y="1449643"/>
                      <a:pt x="1449643" y="1867754"/>
                      <a:pt x="933877" y="1867754"/>
                    </a:cubicBezTo>
                    <a:cubicBezTo>
                      <a:pt x="418111" y="1867754"/>
                      <a:pt x="0" y="1449643"/>
                      <a:pt x="0" y="933877"/>
                    </a:cubicBezTo>
                    <a:cubicBezTo>
                      <a:pt x="0" y="547052"/>
                      <a:pt x="235187" y="215159"/>
                      <a:pt x="570370" y="73389"/>
                    </a:cubicBezTo>
                    <a:close/>
                  </a:path>
                </a:pathLst>
              </a:custGeom>
              <a:gradFill flip="none" rotWithShape="1">
                <a:gsLst>
                  <a:gs pos="0">
                    <a:srgbClr val="00B0F0"/>
                  </a:gs>
                  <a:gs pos="47000">
                    <a:srgbClr val="1F497D">
                      <a:lumMod val="60000"/>
                      <a:lumOff val="40000"/>
                    </a:srgbClr>
                  </a:gs>
                  <a:gs pos="82000">
                    <a:srgbClr val="0070C0"/>
                  </a:gs>
                </a:gsLst>
                <a:path path="circle">
                  <a:fillToRect r="100000" b="100000"/>
                </a:path>
                <a:tileRect l="-100000" t="-100000"/>
              </a:gradFill>
              <a:ln w="12700" cap="flat" cmpd="sng" algn="ctr">
                <a:solidFill>
                  <a:srgbClr val="007FDE"/>
                </a:solidFill>
                <a:prstDash val="solid"/>
              </a:ln>
              <a:effectLst/>
            </p:spPr>
            <p:txBody>
              <a:bodyPr anchor="ctr"/>
              <a:lstStyle/>
              <a:p>
                <a:pPr algn="ctr" defTabSz="914377">
                  <a:defRPr/>
                </a:pPr>
                <a:endParaRPr lang="zh-CN" altLang="en-US" kern="0">
                  <a:solidFill>
                    <a:prstClr val="white"/>
                  </a:solidFill>
                  <a:latin typeface="Calibri" panose="020F0502020204030204"/>
                  <a:ea typeface="宋体" panose="02010600030101010101" pitchFamily="2" charset="-122"/>
                </a:endParaRPr>
              </a:p>
            </p:txBody>
          </p:sp>
          <p:sp>
            <p:nvSpPr>
              <p:cNvPr id="57" name="椭圆 56"/>
              <p:cNvSpPr/>
              <p:nvPr/>
            </p:nvSpPr>
            <p:spPr bwMode="auto">
              <a:xfrm rot="21389837">
                <a:off x="5335149" y="3492403"/>
                <a:ext cx="1133661" cy="390277"/>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algn="ctr" defTabSz="914377">
                  <a:defRPr/>
                </a:pPr>
                <a:endParaRPr lang="zh-CN" altLang="en-US" kern="0">
                  <a:solidFill>
                    <a:prstClr val="white"/>
                  </a:solidFill>
                  <a:latin typeface="Calibri" panose="020F0502020204030204"/>
                  <a:ea typeface="宋体" panose="02010600030101010101" pitchFamily="2" charset="-122"/>
                </a:endParaRPr>
              </a:p>
            </p:txBody>
          </p:sp>
          <p:sp>
            <p:nvSpPr>
              <p:cNvPr id="58" name="椭圆 57"/>
              <p:cNvSpPr/>
              <p:nvPr/>
            </p:nvSpPr>
            <p:spPr bwMode="auto">
              <a:xfrm rot="2179789">
                <a:off x="5291601" y="1981891"/>
                <a:ext cx="1226378" cy="1226378"/>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algn="ctr" defTabSz="914377">
                  <a:defRPr/>
                </a:pPr>
                <a:endParaRPr lang="zh-CN" altLang="en-US" kern="0">
                  <a:solidFill>
                    <a:prstClr val="white"/>
                  </a:solidFill>
                  <a:latin typeface="Calibri" panose="020F0502020204030204"/>
                  <a:ea typeface="宋体" panose="02010600030101010101" pitchFamily="2" charset="-122"/>
                </a:endParaRPr>
              </a:p>
            </p:txBody>
          </p:sp>
        </p:grpSp>
        <p:pic>
          <p:nvPicPr>
            <p:cNvPr id="5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a:fillRect/>
            </a:stretch>
          </p:blipFill>
          <p:spPr bwMode="auto">
            <a:xfrm>
              <a:off x="3689730" y="2784525"/>
              <a:ext cx="786606" cy="165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a:fillRect/>
            </a:stretch>
          </p:blipFill>
          <p:spPr bwMode="auto">
            <a:xfrm>
              <a:off x="3738539" y="3877079"/>
              <a:ext cx="786606" cy="165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9" name="TextBox 48"/>
          <p:cNvSpPr txBox="1"/>
          <p:nvPr/>
        </p:nvSpPr>
        <p:spPr>
          <a:xfrm>
            <a:off x="6006202" y="1900527"/>
            <a:ext cx="435463" cy="523220"/>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pPr fontAlgn="base">
              <a:spcBef>
                <a:spcPct val="0"/>
              </a:spcBef>
              <a:spcAft>
                <a:spcPct val="0"/>
              </a:spcAft>
            </a:pPr>
            <a:r>
              <a:rPr lang="en-US" altLang="zh-CN" sz="2800" dirty="0">
                <a:solidFill>
                  <a:srgbClr val="1F497D"/>
                </a:solidFill>
                <a:latin typeface="Arial" panose="020B0604020202020204" pitchFamily="34" charset="0"/>
                <a:cs typeface="Arial" panose="020B0604020202020204" pitchFamily="34" charset="0"/>
              </a:rPr>
              <a:t>1</a:t>
            </a:r>
            <a:endParaRPr lang="zh-CN" altLang="en-US" sz="2800" dirty="0">
              <a:solidFill>
                <a:srgbClr val="1F497D"/>
              </a:solidFill>
              <a:latin typeface="Arial" panose="020B0604020202020204" pitchFamily="34" charset="0"/>
              <a:cs typeface="Arial" panose="020B0604020202020204" pitchFamily="34" charset="0"/>
            </a:endParaRPr>
          </a:p>
        </p:txBody>
      </p:sp>
      <p:sp>
        <p:nvSpPr>
          <p:cNvPr id="60" name="TextBox 49"/>
          <p:cNvSpPr txBox="1"/>
          <p:nvPr/>
        </p:nvSpPr>
        <p:spPr>
          <a:xfrm>
            <a:off x="6006202" y="2764623"/>
            <a:ext cx="435463" cy="523220"/>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pPr fontAlgn="base">
              <a:spcBef>
                <a:spcPct val="0"/>
              </a:spcBef>
              <a:spcAft>
                <a:spcPct val="0"/>
              </a:spcAft>
            </a:pPr>
            <a:r>
              <a:rPr lang="en-US" altLang="zh-CN" sz="2800" dirty="0">
                <a:solidFill>
                  <a:srgbClr val="1F497D"/>
                </a:solidFill>
                <a:latin typeface="Arial" panose="020B0604020202020204" pitchFamily="34" charset="0"/>
                <a:cs typeface="Arial" panose="020B0604020202020204" pitchFamily="34" charset="0"/>
              </a:rPr>
              <a:t>2</a:t>
            </a:r>
            <a:endParaRPr lang="zh-CN" altLang="en-US" sz="2800" dirty="0">
              <a:solidFill>
                <a:srgbClr val="1F497D"/>
              </a:solidFill>
              <a:latin typeface="Arial" panose="020B0604020202020204" pitchFamily="34" charset="0"/>
              <a:cs typeface="Arial" panose="020B0604020202020204" pitchFamily="34" charset="0"/>
            </a:endParaRPr>
          </a:p>
        </p:txBody>
      </p:sp>
      <p:sp>
        <p:nvSpPr>
          <p:cNvPr id="61" name="TextBox 50"/>
          <p:cNvSpPr txBox="1"/>
          <p:nvPr/>
        </p:nvSpPr>
        <p:spPr>
          <a:xfrm>
            <a:off x="6006202" y="3484703"/>
            <a:ext cx="435463" cy="523220"/>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pPr fontAlgn="base">
              <a:spcBef>
                <a:spcPct val="0"/>
              </a:spcBef>
              <a:spcAft>
                <a:spcPct val="0"/>
              </a:spcAft>
            </a:pPr>
            <a:r>
              <a:rPr lang="en-US" altLang="zh-CN" sz="2800" dirty="0">
                <a:solidFill>
                  <a:srgbClr val="1F497D"/>
                </a:solidFill>
                <a:latin typeface="Arial" panose="020B0604020202020204" pitchFamily="34" charset="0"/>
                <a:cs typeface="Arial" panose="020B0604020202020204" pitchFamily="34" charset="0"/>
              </a:rPr>
              <a:t>3</a:t>
            </a:r>
            <a:endParaRPr lang="zh-CN" altLang="en-US" sz="2800" dirty="0">
              <a:solidFill>
                <a:srgbClr val="1F497D"/>
              </a:solidFill>
              <a:latin typeface="Arial" panose="020B0604020202020204" pitchFamily="34" charset="0"/>
              <a:cs typeface="Arial" panose="020B0604020202020204" pitchFamily="34" charset="0"/>
            </a:endParaRPr>
          </a:p>
        </p:txBody>
      </p:sp>
      <p:sp>
        <p:nvSpPr>
          <p:cNvPr id="63" name="TextBox 56"/>
          <p:cNvSpPr txBox="1"/>
          <p:nvPr/>
        </p:nvSpPr>
        <p:spPr>
          <a:xfrm>
            <a:off x="2804437" y="2064548"/>
            <a:ext cx="2107807" cy="430887"/>
          </a:xfrm>
          <a:prstGeom prst="rect">
            <a:avLst/>
          </a:prstGeom>
          <a:noFill/>
        </p:spPr>
        <p:txBody>
          <a:bodyPr wrap="square" rtlCol="0">
            <a:spAutoFit/>
          </a:bodyPr>
          <a:lstStyle/>
          <a:p>
            <a:pPr algn="ctr" fontAlgn="base">
              <a:lnSpc>
                <a:spcPct val="110000"/>
              </a:lnSpc>
              <a:spcBef>
                <a:spcPct val="0"/>
              </a:spcBef>
              <a:spcAft>
                <a:spcPct val="0"/>
              </a:spcAft>
            </a:pPr>
            <a:r>
              <a:rPr lang="zh-CN" altLang="en-US" sz="2000" b="1" dirty="0" smtClean="0">
                <a:solidFill>
                  <a:prstClr val="white"/>
                </a:solidFill>
                <a:latin typeface="微软雅黑" panose="020B0503020204020204" pitchFamily="34" charset="-122"/>
                <a:ea typeface="微软雅黑" panose="020B0503020204020204" pitchFamily="34" charset="-122"/>
              </a:rPr>
              <a:t>可解释性不强</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66" name="TextBox 60"/>
          <p:cNvSpPr txBox="1"/>
          <p:nvPr/>
        </p:nvSpPr>
        <p:spPr>
          <a:xfrm>
            <a:off x="1997900" y="2610605"/>
            <a:ext cx="3180409" cy="777457"/>
          </a:xfrm>
          <a:prstGeom prst="rect">
            <a:avLst/>
          </a:prstGeom>
          <a:noFill/>
        </p:spPr>
        <p:txBody>
          <a:bodyPr wrap="square" rtlCol="0">
            <a:spAutoFit/>
          </a:bodyPr>
          <a:lstStyle/>
          <a:p>
            <a:pPr algn="just" fontAlgn="base">
              <a:lnSpc>
                <a:spcPct val="130000"/>
              </a:lnSpc>
              <a:spcBef>
                <a:spcPct val="0"/>
              </a:spcBef>
              <a:spcAft>
                <a:spcPct val="0"/>
              </a:spcAft>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深度学习与传统算法相比缺乏可解释</a:t>
            </a:r>
            <a:r>
              <a:rPr lang="zh-CN" altLang="en-US" dirty="0" smtClean="0">
                <a:solidFill>
                  <a:prstClr val="black">
                    <a:lumMod val="65000"/>
                    <a:lumOff val="35000"/>
                  </a:prstClr>
                </a:solidFill>
                <a:latin typeface="微软雅黑" panose="020B0503020204020204" pitchFamily="34" charset="-122"/>
                <a:ea typeface="微软雅黑" panose="020B0503020204020204" pitchFamily="34" charset="-122"/>
              </a:rPr>
              <a:t>性，不利于发现问题。</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7" name="TextBox 61"/>
          <p:cNvSpPr txBox="1"/>
          <p:nvPr/>
        </p:nvSpPr>
        <p:spPr>
          <a:xfrm>
            <a:off x="2095318" y="4235756"/>
            <a:ext cx="3261650" cy="1172629"/>
          </a:xfrm>
          <a:prstGeom prst="rect">
            <a:avLst/>
          </a:prstGeom>
          <a:noFill/>
        </p:spPr>
        <p:txBody>
          <a:bodyPr wrap="square" rtlCol="0">
            <a:spAutoFit/>
          </a:bodyPr>
          <a:lstStyle/>
          <a:p>
            <a:pPr algn="just" fontAlgn="base">
              <a:lnSpc>
                <a:spcPct val="130000"/>
              </a:lnSpc>
              <a:spcBef>
                <a:spcPct val="0"/>
              </a:spcBef>
              <a:spcAft>
                <a:spcPct val="0"/>
              </a:spcAft>
            </a:pPr>
            <a:r>
              <a:rPr lang="zh-CN" altLang="en-US" dirty="0" smtClean="0">
                <a:solidFill>
                  <a:prstClr val="black">
                    <a:lumMod val="65000"/>
                    <a:lumOff val="35000"/>
                  </a:prstClr>
                </a:solidFill>
                <a:latin typeface="微软雅黑" panose="020B0503020204020204" pitchFamily="34" charset="-122"/>
                <a:ea typeface="微软雅黑" panose="020B0503020204020204" pitchFamily="34" charset="-122"/>
              </a:rPr>
              <a:t>训练样本有限会导致过拟合现象发生，需要通过数据</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增强以及</a:t>
            </a:r>
            <a:r>
              <a:rPr lang="zh-CN" altLang="en-US" dirty="0" smtClean="0">
                <a:solidFill>
                  <a:prstClr val="black">
                    <a:lumMod val="65000"/>
                    <a:lumOff val="35000"/>
                  </a:prstClr>
                </a:solidFill>
                <a:latin typeface="微软雅黑" panose="020B0503020204020204" pitchFamily="34" charset="-122"/>
                <a:ea typeface="微软雅黑" panose="020B0503020204020204" pitchFamily="34" charset="-122"/>
              </a:rPr>
              <a:t>采用虚拟场景增加样本量。</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75" name="TextBox 56"/>
          <p:cNvSpPr txBox="1"/>
          <p:nvPr/>
        </p:nvSpPr>
        <p:spPr>
          <a:xfrm>
            <a:off x="2804437" y="3577039"/>
            <a:ext cx="2107807" cy="407291"/>
          </a:xfrm>
          <a:prstGeom prst="rect">
            <a:avLst/>
          </a:prstGeom>
          <a:noFill/>
        </p:spPr>
        <p:txBody>
          <a:bodyPr wrap="square" rtlCol="0">
            <a:spAutoFit/>
          </a:bodyPr>
          <a:lstStyle/>
          <a:p>
            <a:pPr algn="ctr" fontAlgn="base">
              <a:lnSpc>
                <a:spcPct val="110000"/>
              </a:lnSpc>
              <a:spcBef>
                <a:spcPct val="0"/>
              </a:spcBef>
              <a:spcAft>
                <a:spcPct val="0"/>
              </a:spcAft>
            </a:pPr>
            <a:r>
              <a:rPr lang="zh-CN" altLang="en-US" sz="2000" b="1" dirty="0" smtClean="0">
                <a:solidFill>
                  <a:prstClr val="white"/>
                </a:solidFill>
                <a:latin typeface="微软雅黑" panose="020B0503020204020204" pitchFamily="34" charset="-122"/>
                <a:ea typeface="微软雅黑" panose="020B0503020204020204" pitchFamily="34" charset="-122"/>
              </a:rPr>
              <a:t>数据集</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76" name="TextBox 61"/>
          <p:cNvSpPr txBox="1"/>
          <p:nvPr/>
        </p:nvSpPr>
        <p:spPr>
          <a:xfrm>
            <a:off x="7240932" y="3301245"/>
            <a:ext cx="3457971" cy="1532727"/>
          </a:xfrm>
          <a:prstGeom prst="rect">
            <a:avLst/>
          </a:prstGeom>
          <a:noFill/>
        </p:spPr>
        <p:txBody>
          <a:bodyPr wrap="square" rtlCol="0">
            <a:spAutoFit/>
          </a:bodyPr>
          <a:lstStyle/>
          <a:p>
            <a:pPr algn="just" fontAlgn="base">
              <a:lnSpc>
                <a:spcPct val="130000"/>
              </a:lnSpc>
              <a:spcBef>
                <a:spcPct val="0"/>
              </a:spcBef>
              <a:spcAft>
                <a:spcPct val="0"/>
              </a:spcAft>
            </a:pPr>
            <a:r>
              <a:rPr lang="zh-CN" altLang="en-US" dirty="0" smtClean="0">
                <a:solidFill>
                  <a:prstClr val="black">
                    <a:lumMod val="65000"/>
                    <a:lumOff val="35000"/>
                  </a:prstClr>
                </a:solidFill>
                <a:latin typeface="微软雅黑" panose="020B0503020204020204" pitchFamily="34" charset="-122"/>
                <a:ea typeface="微软雅黑" panose="020B0503020204020204" pitchFamily="34" charset="-122"/>
              </a:rPr>
              <a:t>应</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构建视觉注意力机制</a:t>
            </a:r>
            <a:r>
              <a:rPr lang="zh-CN" altLang="en-US" dirty="0" smtClean="0">
                <a:solidFill>
                  <a:prstClr val="black">
                    <a:lumMod val="65000"/>
                    <a:lumOff val="35000"/>
                  </a:prstClr>
                </a:solidFill>
                <a:latin typeface="微软雅黑" panose="020B0503020204020204" pitchFamily="34" charset="-122"/>
                <a:ea typeface="微软雅黑" panose="020B0503020204020204" pitchFamily="34" charset="-122"/>
              </a:rPr>
              <a:t>，提高对驾驶员更关注的目标，如</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车辆、行人等智能单元以及</a:t>
            </a:r>
            <a:r>
              <a:rPr lang="zh-CN" altLang="en-US" dirty="0" smtClean="0">
                <a:solidFill>
                  <a:prstClr val="black">
                    <a:lumMod val="65000"/>
                    <a:lumOff val="35000"/>
                  </a:prstClr>
                </a:solidFill>
                <a:latin typeface="微软雅黑" panose="020B0503020204020204" pitchFamily="34" charset="-122"/>
                <a:ea typeface="微软雅黑" panose="020B0503020204020204" pitchFamily="34" charset="-122"/>
              </a:rPr>
              <a:t>信号灯等信息</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的</a:t>
            </a:r>
            <a:r>
              <a:rPr lang="zh-CN" altLang="en-US" dirty="0" smtClean="0">
                <a:solidFill>
                  <a:prstClr val="black">
                    <a:lumMod val="65000"/>
                    <a:lumOff val="35000"/>
                  </a:prstClr>
                </a:solidFill>
                <a:latin typeface="微软雅黑" panose="020B0503020204020204" pitchFamily="34" charset="-122"/>
                <a:ea typeface="微软雅黑" panose="020B0503020204020204" pitchFamily="34" charset="-122"/>
              </a:rPr>
              <a:t>检测准确性。</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77" name="TextBox 56"/>
          <p:cNvSpPr txBox="1"/>
          <p:nvPr/>
        </p:nvSpPr>
        <p:spPr>
          <a:xfrm>
            <a:off x="7616741" y="2721368"/>
            <a:ext cx="2107807" cy="407291"/>
          </a:xfrm>
          <a:prstGeom prst="rect">
            <a:avLst/>
          </a:prstGeom>
          <a:noFill/>
        </p:spPr>
        <p:txBody>
          <a:bodyPr wrap="square" rtlCol="0">
            <a:spAutoFit/>
          </a:bodyPr>
          <a:lstStyle/>
          <a:p>
            <a:pPr algn="ctr" fontAlgn="base">
              <a:lnSpc>
                <a:spcPct val="110000"/>
              </a:lnSpc>
              <a:spcBef>
                <a:spcPct val="0"/>
              </a:spcBef>
              <a:spcAft>
                <a:spcPct val="0"/>
              </a:spcAft>
            </a:pPr>
            <a:r>
              <a:rPr lang="zh-CN" altLang="en-US" sz="2000" b="1" dirty="0" smtClean="0">
                <a:solidFill>
                  <a:prstClr val="white"/>
                </a:solidFill>
                <a:latin typeface="微软雅黑" panose="020B0503020204020204" pitchFamily="34" charset="-122"/>
                <a:ea typeface="微软雅黑" panose="020B0503020204020204" pitchFamily="34" charset="-122"/>
              </a:rPr>
              <a:t>视觉注意机制</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2" presetClass="entr" presetSubtype="0" fill="hold" grpId="0" nodeType="afterEffect">
                                      <p:stCondLst>
                                        <p:cond delay="0"/>
                                      </p:stCondLst>
                                      <p:childTnLst>
                                        <p:set>
                                          <p:cBhvr>
                                            <p:cTn id="11" dur="1" fill="hold">
                                              <p:stCondLst>
                                                <p:cond delay="0"/>
                                              </p:stCondLst>
                                            </p:cTn>
                                            <p:tgtEl>
                                              <p:spTgt spid="66"/>
                                            </p:tgtEl>
                                            <p:attrNameLst>
                                              <p:attrName>style.visibility</p:attrName>
                                            </p:attrNameLst>
                                          </p:cBhvr>
                                          <p:to>
                                            <p:strVal val="visible"/>
                                          </p:to>
                                        </p:set>
                                        <p:animScale>
                                          <p:cBhvr>
                                            <p:cTn id="12"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6"/>
                                            </p:tgtEl>
                                            <p:attrNameLst>
                                              <p:attrName>ppt_x</p:attrName>
                                              <p:attrName>ppt_y</p:attrName>
                                            </p:attrNameLst>
                                          </p:cBhvr>
                                        </p:animMotion>
                                        <p:animEffect transition="in" filter="fade">
                                          <p:cBhvr>
                                            <p:cTn id="14" dur="1000"/>
                                            <p:tgtEl>
                                              <p:spTgt spid="66"/>
                                            </p:tgtEl>
                                          </p:cBhvr>
                                        </p:animEffect>
                                      </p:childTnLst>
                                    </p:cTn>
                                  </p:par>
                                  <p:par>
                                    <p:cTn id="15" presetID="52" presetClass="entr" presetSubtype="0" fill="hold" grpId="0" nodeType="withEffect">
                                      <p:stCondLst>
                                        <p:cond delay="400"/>
                                      </p:stCondLst>
                                      <p:childTnLst>
                                        <p:set>
                                          <p:cBhvr>
                                            <p:cTn id="16" dur="1" fill="hold">
                                              <p:stCondLst>
                                                <p:cond delay="0"/>
                                              </p:stCondLst>
                                            </p:cTn>
                                            <p:tgtEl>
                                              <p:spTgt spid="67"/>
                                            </p:tgtEl>
                                            <p:attrNameLst>
                                              <p:attrName>style.visibility</p:attrName>
                                            </p:attrNameLst>
                                          </p:cBhvr>
                                          <p:to>
                                            <p:strVal val="visible"/>
                                          </p:to>
                                        </p:set>
                                        <p:animScale>
                                          <p:cBhvr>
                                            <p:cTn id="17" dur="1000" decel="50000" fill="hold">
                                              <p:stCondLst>
                                                <p:cond delay="0"/>
                                              </p:stCondLst>
                                            </p:cTn>
                                            <p:tgtEl>
                                              <p:spTgt spid="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67"/>
                                            </p:tgtEl>
                                            <p:attrNameLst>
                                              <p:attrName>ppt_x</p:attrName>
                                              <p:attrName>ppt_y</p:attrName>
                                            </p:attrNameLst>
                                          </p:cBhvr>
                                        </p:animMotion>
                                        <p:animEffect transition="in" filter="fade">
                                          <p:cBhvr>
                                            <p:cTn id="19" dur="1000"/>
                                            <p:tgtEl>
                                              <p:spTgt spid="67"/>
                                            </p:tgtEl>
                                          </p:cBhvr>
                                        </p:animEffect>
                                      </p:childTnLst>
                                    </p:cTn>
                                  </p:par>
                                  <p:par>
                                    <p:cTn id="20" presetID="52" presetClass="entr" presetSubtype="0" fill="hold" grpId="0" nodeType="withEffect">
                                      <p:stCondLst>
                                        <p:cond delay="400"/>
                                      </p:stCondLst>
                                      <p:childTnLst>
                                        <p:set>
                                          <p:cBhvr>
                                            <p:cTn id="21" dur="1" fill="hold">
                                              <p:stCondLst>
                                                <p:cond delay="0"/>
                                              </p:stCondLst>
                                            </p:cTn>
                                            <p:tgtEl>
                                              <p:spTgt spid="76"/>
                                            </p:tgtEl>
                                            <p:attrNameLst>
                                              <p:attrName>style.visibility</p:attrName>
                                            </p:attrNameLst>
                                          </p:cBhvr>
                                          <p:to>
                                            <p:strVal val="visible"/>
                                          </p:to>
                                        </p:set>
                                        <p:animScale>
                                          <p:cBhvr>
                                            <p:cTn id="22" dur="1000" decel="50000" fill="hold">
                                              <p:stCondLst>
                                                <p:cond delay="0"/>
                                              </p:stCondLst>
                                            </p:cTn>
                                            <p:tgtEl>
                                              <p:spTgt spid="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6"/>
                                            </p:tgtEl>
                                            <p:attrNameLst>
                                              <p:attrName>ppt_x</p:attrName>
                                              <p:attrName>ppt_y</p:attrName>
                                            </p:attrNameLst>
                                          </p:cBhvr>
                                        </p:animMotion>
                                        <p:animEffect transition="in" filter="fade">
                                          <p:cBhvr>
                                            <p:cTn id="24"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2" presetClass="entr" presetSubtype="0" fill="hold" grpId="0" nodeType="afterEffect">
                                      <p:stCondLst>
                                        <p:cond delay="0"/>
                                      </p:stCondLst>
                                      <p:childTnLst>
                                        <p:set>
                                          <p:cBhvr>
                                            <p:cTn id="11" dur="1" fill="hold">
                                              <p:stCondLst>
                                                <p:cond delay="0"/>
                                              </p:stCondLst>
                                            </p:cTn>
                                            <p:tgtEl>
                                              <p:spTgt spid="66"/>
                                            </p:tgtEl>
                                            <p:attrNameLst>
                                              <p:attrName>style.visibility</p:attrName>
                                            </p:attrNameLst>
                                          </p:cBhvr>
                                          <p:to>
                                            <p:strVal val="visible"/>
                                          </p:to>
                                        </p:set>
                                        <p:animScale>
                                          <p:cBhvr>
                                            <p:cTn id="12"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6"/>
                                            </p:tgtEl>
                                            <p:attrNameLst>
                                              <p:attrName>ppt_x</p:attrName>
                                              <p:attrName>ppt_y</p:attrName>
                                            </p:attrNameLst>
                                          </p:cBhvr>
                                        </p:animMotion>
                                        <p:animEffect transition="in" filter="fade">
                                          <p:cBhvr>
                                            <p:cTn id="14" dur="1000"/>
                                            <p:tgtEl>
                                              <p:spTgt spid="66"/>
                                            </p:tgtEl>
                                          </p:cBhvr>
                                        </p:animEffect>
                                      </p:childTnLst>
                                    </p:cTn>
                                  </p:par>
                                  <p:par>
                                    <p:cTn id="15" presetID="52" presetClass="entr" presetSubtype="0" fill="hold" grpId="0" nodeType="withEffect">
                                      <p:stCondLst>
                                        <p:cond delay="400"/>
                                      </p:stCondLst>
                                      <p:childTnLst>
                                        <p:set>
                                          <p:cBhvr>
                                            <p:cTn id="16" dur="1" fill="hold">
                                              <p:stCondLst>
                                                <p:cond delay="0"/>
                                              </p:stCondLst>
                                            </p:cTn>
                                            <p:tgtEl>
                                              <p:spTgt spid="67"/>
                                            </p:tgtEl>
                                            <p:attrNameLst>
                                              <p:attrName>style.visibility</p:attrName>
                                            </p:attrNameLst>
                                          </p:cBhvr>
                                          <p:to>
                                            <p:strVal val="visible"/>
                                          </p:to>
                                        </p:set>
                                        <p:animScale>
                                          <p:cBhvr>
                                            <p:cTn id="17" dur="1000" decel="50000" fill="hold">
                                              <p:stCondLst>
                                                <p:cond delay="0"/>
                                              </p:stCondLst>
                                            </p:cTn>
                                            <p:tgtEl>
                                              <p:spTgt spid="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67"/>
                                            </p:tgtEl>
                                            <p:attrNameLst>
                                              <p:attrName>ppt_x</p:attrName>
                                              <p:attrName>ppt_y</p:attrName>
                                            </p:attrNameLst>
                                          </p:cBhvr>
                                        </p:animMotion>
                                        <p:animEffect transition="in" filter="fade">
                                          <p:cBhvr>
                                            <p:cTn id="19" dur="1000"/>
                                            <p:tgtEl>
                                              <p:spTgt spid="67"/>
                                            </p:tgtEl>
                                          </p:cBhvr>
                                        </p:animEffect>
                                      </p:childTnLst>
                                    </p:cTn>
                                  </p:par>
                                  <p:par>
                                    <p:cTn id="20" presetID="52" presetClass="entr" presetSubtype="0" fill="hold" grpId="0" nodeType="withEffect">
                                      <p:stCondLst>
                                        <p:cond delay="400"/>
                                      </p:stCondLst>
                                      <p:childTnLst>
                                        <p:set>
                                          <p:cBhvr>
                                            <p:cTn id="21" dur="1" fill="hold">
                                              <p:stCondLst>
                                                <p:cond delay="0"/>
                                              </p:stCondLst>
                                            </p:cTn>
                                            <p:tgtEl>
                                              <p:spTgt spid="76"/>
                                            </p:tgtEl>
                                            <p:attrNameLst>
                                              <p:attrName>style.visibility</p:attrName>
                                            </p:attrNameLst>
                                          </p:cBhvr>
                                          <p:to>
                                            <p:strVal val="visible"/>
                                          </p:to>
                                        </p:set>
                                        <p:animScale>
                                          <p:cBhvr>
                                            <p:cTn id="22" dur="1000" decel="50000" fill="hold">
                                              <p:stCondLst>
                                                <p:cond delay="0"/>
                                              </p:stCondLst>
                                            </p:cTn>
                                            <p:tgtEl>
                                              <p:spTgt spid="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6"/>
                                            </p:tgtEl>
                                            <p:attrNameLst>
                                              <p:attrName>ppt_x</p:attrName>
                                              <p:attrName>ppt_y</p:attrName>
                                            </p:attrNameLst>
                                          </p:cBhvr>
                                        </p:animMotion>
                                        <p:animEffect transition="in" filter="fade">
                                          <p:cBhvr>
                                            <p:cTn id="24"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76"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292101" y="590669"/>
              <a:ext cx="3078116"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5.</a:t>
              </a:r>
              <a:r>
                <a:rPr lang="zh-CN" altLang="en-US" sz="2400" dirty="0" smtClean="0">
                  <a:solidFill>
                    <a:schemeClr val="bg1"/>
                  </a:solidFill>
                  <a:latin typeface="微软雅黑" panose="020B0503020204020204" pitchFamily="34" charset="-122"/>
                  <a:ea typeface="微软雅黑" panose="020B0503020204020204" pitchFamily="34" charset="-122"/>
                </a:rPr>
                <a:t>硕士期间研究成果</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7" y="6507185"/>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3" y="6507185"/>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526407" y="1657680"/>
            <a:ext cx="8855843" cy="3208571"/>
          </a:xfrm>
          <a:prstGeom prst="rect">
            <a:avLst/>
          </a:prstGeom>
        </p:spPr>
        <p:txBody>
          <a:bodyPr wrap="square">
            <a:spAutoFit/>
          </a:bodyPr>
          <a:lstStyle/>
          <a:p>
            <a:pPr marL="285750" indent="-285750">
              <a:lnSpc>
                <a:spcPct val="125000"/>
              </a:lnSpc>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Li </a:t>
            </a:r>
            <a:r>
              <a:rPr lang="en-US" altLang="zh-CN" dirty="0" err="1">
                <a:latin typeface="Times New Roman" panose="02020603050405020304" pitchFamily="18" charset="0"/>
                <a:cs typeface="Times New Roman" panose="02020603050405020304" pitchFamily="18" charset="0"/>
              </a:rPr>
              <a:t>Linhui</a:t>
            </a:r>
            <a:r>
              <a:rPr lang="en-US" altLang="zh-CN" dirty="0">
                <a:latin typeface="Times New Roman" panose="02020603050405020304" pitchFamily="18" charset="0"/>
                <a:cs typeface="Times New Roman" panose="02020603050405020304" pitchFamily="18" charset="0"/>
              </a:rPr>
              <a:t>, Zheng </a:t>
            </a:r>
            <a:r>
              <a:rPr lang="en-US" altLang="zh-CN" dirty="0" err="1">
                <a:latin typeface="Times New Roman" panose="02020603050405020304" pitchFamily="18" charset="0"/>
                <a:cs typeface="Times New Roman" panose="02020603050405020304" pitchFamily="18" charset="0"/>
              </a:rPr>
              <a:t>Weina</a:t>
            </a:r>
            <a:r>
              <a:rPr lang="en-US" altLang="zh-CN" dirty="0">
                <a:latin typeface="Times New Roman" panose="02020603050405020304" pitchFamily="18" charset="0"/>
                <a:cs typeface="Times New Roman" panose="02020603050405020304" pitchFamily="18" charset="0"/>
              </a:rPr>
              <a:t>, Kong </a:t>
            </a:r>
            <a:r>
              <a:rPr lang="en-US" altLang="zh-CN" dirty="0" err="1">
                <a:latin typeface="Times New Roman" panose="02020603050405020304" pitchFamily="18" charset="0"/>
                <a:cs typeface="Times New Roman" panose="02020603050405020304" pitchFamily="18" charset="0"/>
              </a:rPr>
              <a:t>Lingchao</a:t>
            </a:r>
            <a:r>
              <a:rPr lang="en-US" altLang="zh-CN" dirty="0">
                <a:latin typeface="Times New Roman" panose="02020603050405020304" pitchFamily="18" charset="0"/>
                <a:cs typeface="Times New Roman" panose="02020603050405020304" pitchFamily="18" charset="0"/>
              </a:rPr>
              <a:t>, et al. Real-time Traffic Scene Segmentation Based on Multi-Feature Map and Deep Learning[C]//2018 IEEE Intelligent Vehicles Symposium (IV). IEEE, 2018: 7-12.</a:t>
            </a:r>
            <a:r>
              <a:rPr lang="zh-CN" altLang="en-US" dirty="0">
                <a:latin typeface="Times New Roman" panose="02020603050405020304" pitchFamily="18" charset="0"/>
                <a:cs typeface="Times New Roman" panose="02020603050405020304" pitchFamily="18" charset="0"/>
              </a:rPr>
              <a:t>（本硕士学位论文第三章）</a:t>
            </a:r>
          </a:p>
          <a:p>
            <a:pPr marL="285750" indent="-285750">
              <a:lnSpc>
                <a:spcPct val="125000"/>
              </a:lnSpc>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李琳辉</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钱波</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连静</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郑伟娜，周雅夫</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基于卷积神经网络的交通场景语义分割方法研究</a:t>
            </a:r>
            <a:r>
              <a:rPr lang="en-US" altLang="zh-CN" dirty="0">
                <a:latin typeface="Times New Roman" panose="02020603050405020304" pitchFamily="18" charset="0"/>
                <a:cs typeface="Times New Roman" panose="02020603050405020304" pitchFamily="18" charset="0"/>
              </a:rPr>
              <a:t>[J]. </a:t>
            </a:r>
            <a:r>
              <a:rPr lang="zh-CN" altLang="en-US" dirty="0">
                <a:latin typeface="Times New Roman" panose="02020603050405020304" pitchFamily="18" charset="0"/>
                <a:cs typeface="Times New Roman" panose="02020603050405020304" pitchFamily="18" charset="0"/>
              </a:rPr>
              <a:t>通信学报</a:t>
            </a:r>
            <a:r>
              <a:rPr lang="en-US" altLang="zh-CN" dirty="0">
                <a:latin typeface="Times New Roman" panose="02020603050405020304" pitchFamily="18" charset="0"/>
                <a:cs typeface="Times New Roman" panose="02020603050405020304" pitchFamily="18" charset="0"/>
              </a:rPr>
              <a:t>, 2018, 39(4).</a:t>
            </a:r>
          </a:p>
          <a:p>
            <a:pPr marL="285750" indent="-285750">
              <a:lnSpc>
                <a:spcPct val="125000"/>
              </a:lnSpc>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一种基于多特征图的交通图像语义分割方法（已公开）。连静，孔令超，郑伟娜，等。中国，发明专利，公开号 </a:t>
            </a:r>
            <a:r>
              <a:rPr lang="en-US" altLang="zh-CN" dirty="0">
                <a:latin typeface="Times New Roman" panose="02020603050405020304" pitchFamily="18" charset="0"/>
                <a:cs typeface="Times New Roman" panose="02020603050405020304" pitchFamily="18" charset="0"/>
              </a:rPr>
              <a:t>CN108734713A</a:t>
            </a:r>
            <a:r>
              <a:rPr lang="zh-CN" altLang="en-US" dirty="0">
                <a:latin typeface="Times New Roman" panose="02020603050405020304" pitchFamily="18" charset="0"/>
                <a:cs typeface="Times New Roman" panose="02020603050405020304" pitchFamily="18" charset="0"/>
              </a:rPr>
              <a:t>。</a:t>
            </a:r>
          </a:p>
          <a:p>
            <a:pPr>
              <a:lnSpc>
                <a:spcPct val="125000"/>
              </a:lnSpc>
            </a:pPr>
            <a:endParaRPr lang="zh-CN" altLang="en-US" dirty="0">
              <a:latin typeface="Times New Roman" panose="02020603050405020304" pitchFamily="18" charset="0"/>
              <a:cs typeface="Times New Roman" panose="02020603050405020304" pitchFamily="18" charset="0"/>
            </a:endParaRPr>
          </a:p>
          <a:p>
            <a:pPr marL="285750" indent="-285750">
              <a:lnSpc>
                <a:spcPct val="125000"/>
              </a:lnSpc>
              <a:buFont typeface="Wingdings" panose="05000000000000000000" pitchFamily="2" charset="2"/>
              <a:buChar char="u"/>
            </a:pPr>
            <a:r>
              <a:rPr lang="zh-CN" altLang="en-US" dirty="0" smtClean="0">
                <a:latin typeface="Times New Roman" panose="02020603050405020304" pitchFamily="18" charset="0"/>
                <a:cs typeface="Times New Roman" panose="02020603050405020304" pitchFamily="18" charset="0"/>
              </a:rPr>
              <a:t>其他：大连市优秀毕业生、</a:t>
            </a:r>
            <a:r>
              <a:rPr lang="zh-CN" altLang="en-US" dirty="0">
                <a:latin typeface="Times New Roman" panose="02020603050405020304" pitchFamily="18" charset="0"/>
                <a:cs typeface="Times New Roman" panose="02020603050405020304" pitchFamily="18" charset="0"/>
              </a:rPr>
              <a:t>校优秀</a:t>
            </a:r>
            <a:r>
              <a:rPr lang="zh-CN" altLang="en-US" dirty="0" smtClean="0">
                <a:latin typeface="Times New Roman" panose="02020603050405020304" pitchFamily="18" charset="0"/>
                <a:cs typeface="Times New Roman" panose="02020603050405020304" pitchFamily="18" charset="0"/>
              </a:rPr>
              <a:t>研究生、校优秀毕业生等</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449219"/>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0" y="2559046"/>
            <a:ext cx="12192000" cy="1447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4" name="TextBox 13"/>
          <p:cNvSpPr txBox="1"/>
          <p:nvPr/>
        </p:nvSpPr>
        <p:spPr>
          <a:xfrm>
            <a:off x="1602049" y="883101"/>
            <a:ext cx="3702385" cy="861774"/>
          </a:xfrm>
          <a:prstGeom prst="rect">
            <a:avLst/>
          </a:prstGeom>
          <a:noFill/>
        </p:spPr>
        <p:txBody>
          <a:bodyPr wrap="square">
            <a:spAutoFit/>
          </a:bodyPr>
          <a:lstStyle/>
          <a:p>
            <a:pPr>
              <a:defRPr/>
            </a:pPr>
            <a:r>
              <a:rPr lang="zh-CN" altLang="en-US" sz="2400" b="1" spc="200" dirty="0">
                <a:solidFill>
                  <a:prstClr val="black">
                    <a:lumMod val="75000"/>
                    <a:lumOff val="25000"/>
                  </a:prstClr>
                </a:solidFill>
                <a:latin typeface="微软雅黑" panose="020B0503020204020204" pitchFamily="34" charset="-122"/>
                <a:ea typeface="微软雅黑" panose="020B0503020204020204" pitchFamily="34" charset="-122"/>
              </a:rPr>
              <a:t> </a:t>
            </a:r>
            <a:r>
              <a:rPr lang="zh-CN" altLang="en-US" sz="3200" b="1" spc="200" dirty="0">
                <a:solidFill>
                  <a:schemeClr val="accent1">
                    <a:lumMod val="50000"/>
                  </a:schemeClr>
                </a:solidFill>
                <a:latin typeface="华文行楷" panose="02010800040101010101" pitchFamily="2" charset="-122"/>
                <a:ea typeface="华文行楷" panose="02010800040101010101" pitchFamily="2" charset="-122"/>
              </a:rPr>
              <a:t>大连理工大学</a:t>
            </a:r>
            <a:endParaRPr lang="en-US" altLang="zh-CN" sz="3200" b="1" spc="200" dirty="0">
              <a:solidFill>
                <a:schemeClr val="accent1">
                  <a:lumMod val="50000"/>
                </a:schemeClr>
              </a:solidFill>
              <a:latin typeface="华文行楷" panose="02010800040101010101" pitchFamily="2" charset="-122"/>
              <a:ea typeface="华文行楷" panose="02010800040101010101" pitchFamily="2" charset="-122"/>
            </a:endParaRPr>
          </a:p>
          <a:p>
            <a:pPr>
              <a:defRPr/>
            </a:pPr>
            <a:r>
              <a:rPr lang="en-US" altLang="zh-CN" b="1" spc="-51" dirty="0">
                <a:solidFill>
                  <a:schemeClr val="accent1">
                    <a:lumMod val="50000"/>
                  </a:schemeClr>
                </a:solidFill>
                <a:latin typeface="Times New Roman" panose="02020603050405020304" pitchFamily="18" charset="0"/>
                <a:cs typeface="Times New Roman" panose="02020603050405020304" pitchFamily="18" charset="0"/>
              </a:rPr>
              <a:t>Dalian University of Technology</a:t>
            </a:r>
            <a:endParaRPr lang="zh-CN" altLang="en-US" b="1" spc="-5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9" name="流程图: 手动输入 18"/>
          <p:cNvSpPr/>
          <p:nvPr/>
        </p:nvSpPr>
        <p:spPr>
          <a:xfrm rot="5400000">
            <a:off x="3884295" y="128899"/>
            <a:ext cx="609603" cy="83781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0 h 10791"/>
              <a:gd name="connsiteX1-3" fmla="*/ 10000 w 10000"/>
              <a:gd name="connsiteY1-4" fmla="*/ 791 h 10791"/>
              <a:gd name="connsiteX2-5" fmla="*/ 10000 w 10000"/>
              <a:gd name="connsiteY2-6" fmla="*/ 10791 h 10791"/>
              <a:gd name="connsiteX3-7" fmla="*/ 0 w 10000"/>
              <a:gd name="connsiteY3-8" fmla="*/ 10791 h 10791"/>
              <a:gd name="connsiteX4-9" fmla="*/ 0 w 10000"/>
              <a:gd name="connsiteY4-10" fmla="*/ 0 h 10791"/>
              <a:gd name="connsiteX0-11" fmla="*/ 0 w 10000"/>
              <a:gd name="connsiteY0-12" fmla="*/ 0 h 10791"/>
              <a:gd name="connsiteX1-13" fmla="*/ 10000 w 10000"/>
              <a:gd name="connsiteY1-14" fmla="*/ 325 h 10791"/>
              <a:gd name="connsiteX2-15" fmla="*/ 10000 w 10000"/>
              <a:gd name="connsiteY2-16" fmla="*/ 10791 h 10791"/>
              <a:gd name="connsiteX3-17" fmla="*/ 0 w 10000"/>
              <a:gd name="connsiteY3-18" fmla="*/ 10791 h 10791"/>
              <a:gd name="connsiteX4-19" fmla="*/ 0 w 10000"/>
              <a:gd name="connsiteY4-20" fmla="*/ 0 h 10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91">
                <a:moveTo>
                  <a:pt x="0" y="0"/>
                </a:moveTo>
                <a:lnTo>
                  <a:pt x="10000" y="325"/>
                </a:lnTo>
                <a:lnTo>
                  <a:pt x="10000" y="10791"/>
                </a:lnTo>
                <a:lnTo>
                  <a:pt x="0" y="10791"/>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流程图: 手动输入 21"/>
          <p:cNvSpPr/>
          <p:nvPr/>
        </p:nvSpPr>
        <p:spPr>
          <a:xfrm rot="16200000" flipH="1">
            <a:off x="9870954" y="2301751"/>
            <a:ext cx="609847" cy="40322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52"/>
              <a:gd name="connsiteY0-2" fmla="*/ 481 h 10000"/>
              <a:gd name="connsiteX1-3" fmla="*/ 10052 w 10052"/>
              <a:gd name="connsiteY1-4" fmla="*/ 0 h 10000"/>
              <a:gd name="connsiteX2-5" fmla="*/ 10052 w 10052"/>
              <a:gd name="connsiteY2-6" fmla="*/ 10000 h 10000"/>
              <a:gd name="connsiteX3-7" fmla="*/ 52 w 10052"/>
              <a:gd name="connsiteY3-8" fmla="*/ 10000 h 10000"/>
              <a:gd name="connsiteX4-9" fmla="*/ 0 w 10052"/>
              <a:gd name="connsiteY4-10" fmla="*/ 481 h 10000"/>
              <a:gd name="connsiteX0-11" fmla="*/ 30 w 10004"/>
              <a:gd name="connsiteY0-12" fmla="*/ 643 h 10000"/>
              <a:gd name="connsiteX1-13" fmla="*/ 10004 w 10004"/>
              <a:gd name="connsiteY1-14" fmla="*/ 0 h 10000"/>
              <a:gd name="connsiteX2-15" fmla="*/ 10004 w 10004"/>
              <a:gd name="connsiteY2-16" fmla="*/ 10000 h 10000"/>
              <a:gd name="connsiteX3-17" fmla="*/ 4 w 10004"/>
              <a:gd name="connsiteY3-18" fmla="*/ 10000 h 10000"/>
              <a:gd name="connsiteX4-19" fmla="*/ 30 w 10004"/>
              <a:gd name="connsiteY4-20" fmla="*/ 64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TextBox 22"/>
          <p:cNvSpPr txBox="1"/>
          <p:nvPr/>
        </p:nvSpPr>
        <p:spPr>
          <a:xfrm>
            <a:off x="2078245" y="2877164"/>
            <a:ext cx="6340197" cy="830997"/>
          </a:xfrm>
          <a:prstGeom prst="rect">
            <a:avLst/>
          </a:prstGeom>
          <a:noFill/>
        </p:spPr>
        <p:txBody>
          <a:bodyPr wrap="none">
            <a:spAutoFit/>
          </a:bodyPr>
          <a:lstStyle/>
          <a:p>
            <a:pPr algn="ctr">
              <a:defRPr/>
            </a:pPr>
            <a:r>
              <a:rPr lang="zh-CN" altLang="en-US" sz="48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恳请各位老师批评指教</a:t>
            </a:r>
            <a:endParaRPr lang="zh-CN" altLang="en-US" sz="4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015362" y="5706449"/>
            <a:ext cx="4214565" cy="369333"/>
            <a:chOff x="2446032" y="4729712"/>
            <a:chExt cx="4214565" cy="369331"/>
          </a:xfrm>
        </p:grpSpPr>
        <p:sp>
          <p:nvSpPr>
            <p:cNvPr id="31" name="TextBox 30"/>
            <p:cNvSpPr txBox="1"/>
            <p:nvPr/>
          </p:nvSpPr>
          <p:spPr bwMode="auto">
            <a:xfrm>
              <a:off x="3552391" y="4729712"/>
              <a:ext cx="877163" cy="369331"/>
            </a:xfrm>
            <a:prstGeom prst="rect">
              <a:avLst/>
            </a:prstGeom>
            <a:noFill/>
          </p:spPr>
          <p:txBody>
            <a:bodyPr wrap="none">
              <a:spAutoFit/>
            </a:bodyPr>
            <a:lstStyle/>
            <a:p>
              <a:pPr>
                <a:defRPr/>
              </a:pPr>
              <a:r>
                <a:rPr lang="zh-CN" altLang="en-US" b="1" dirty="0">
                  <a:solidFill>
                    <a:prstClr val="black">
                      <a:lumMod val="50000"/>
                      <a:lumOff val="50000"/>
                    </a:prstClr>
                  </a:solidFill>
                  <a:latin typeface="微软雅黑" panose="020B0503020204020204" pitchFamily="34" charset="-122"/>
                  <a:ea typeface="微软雅黑" panose="020B0503020204020204" pitchFamily="34" charset="-122"/>
                </a:rPr>
                <a:t>郑伟娜</a:t>
              </a:r>
            </a:p>
          </p:txBody>
        </p:sp>
        <p:sp>
          <p:nvSpPr>
            <p:cNvPr id="32" name="TextBox 31"/>
            <p:cNvSpPr txBox="1"/>
            <p:nvPr/>
          </p:nvSpPr>
          <p:spPr bwMode="auto">
            <a:xfrm>
              <a:off x="2446032" y="4729712"/>
              <a:ext cx="1107996" cy="369331"/>
            </a:xfrm>
            <a:prstGeom prst="rect">
              <a:avLst/>
            </a:prstGeom>
            <a:noFill/>
          </p:spPr>
          <p:txBody>
            <a:bodyPr wrap="none">
              <a:spAutoFit/>
            </a:bodyPr>
            <a:lstStyle/>
            <a:p>
              <a:pPr>
                <a:defRPr/>
              </a:pPr>
              <a:r>
                <a:rPr lang="zh-CN" altLang="en-US" b="1" dirty="0">
                  <a:solidFill>
                    <a:srgbClr val="1F497D"/>
                  </a:solidFill>
                  <a:latin typeface="微软雅黑" panose="020B0503020204020204" pitchFamily="34" charset="-122"/>
                  <a:ea typeface="微软雅黑" panose="020B0503020204020204" pitchFamily="34" charset="-122"/>
                </a:rPr>
                <a:t>答辩人：</a:t>
              </a:r>
            </a:p>
          </p:txBody>
        </p:sp>
        <p:sp>
          <p:nvSpPr>
            <p:cNvPr id="33" name="TextBox 32"/>
            <p:cNvSpPr txBox="1"/>
            <p:nvPr/>
          </p:nvSpPr>
          <p:spPr bwMode="auto">
            <a:xfrm>
              <a:off x="5783434" y="4729712"/>
              <a:ext cx="877163" cy="369331"/>
            </a:xfrm>
            <a:prstGeom prst="rect">
              <a:avLst/>
            </a:prstGeom>
            <a:noFill/>
          </p:spPr>
          <p:txBody>
            <a:bodyPr wrap="none">
              <a:spAutoFit/>
            </a:bodyPr>
            <a:lstStyle/>
            <a:p>
              <a:pPr>
                <a:defRPr/>
              </a:pPr>
              <a:r>
                <a:rPr lang="zh-CN" altLang="en-US" b="1" dirty="0">
                  <a:solidFill>
                    <a:prstClr val="black">
                      <a:lumMod val="50000"/>
                      <a:lumOff val="50000"/>
                    </a:prstClr>
                  </a:solidFill>
                  <a:latin typeface="微软雅黑" panose="020B0503020204020204" pitchFamily="34" charset="-122"/>
                  <a:ea typeface="微软雅黑" panose="020B0503020204020204" pitchFamily="34" charset="-122"/>
                </a:rPr>
                <a:t>李琳辉</a:t>
              </a:r>
            </a:p>
          </p:txBody>
        </p:sp>
        <p:sp>
          <p:nvSpPr>
            <p:cNvPr id="34" name="TextBox 33"/>
            <p:cNvSpPr txBox="1"/>
            <p:nvPr/>
          </p:nvSpPr>
          <p:spPr bwMode="auto">
            <a:xfrm>
              <a:off x="4970754" y="4729712"/>
              <a:ext cx="877163" cy="369331"/>
            </a:xfrm>
            <a:prstGeom prst="rect">
              <a:avLst/>
            </a:prstGeom>
            <a:noFill/>
          </p:spPr>
          <p:txBody>
            <a:bodyPr wrap="none">
              <a:spAutoFit/>
            </a:bodyPr>
            <a:lstStyle/>
            <a:p>
              <a:pPr>
                <a:defRPr/>
              </a:pPr>
              <a:r>
                <a:rPr lang="zh-CN" altLang="en-US" b="1" dirty="0">
                  <a:solidFill>
                    <a:srgbClr val="1F497D"/>
                  </a:solidFill>
                  <a:latin typeface="微软雅黑" panose="020B0503020204020204" pitchFamily="34" charset="-122"/>
                  <a:ea typeface="微软雅黑" panose="020B0503020204020204" pitchFamily="34" charset="-122"/>
                </a:rPr>
                <a:t>导师：</a:t>
              </a:r>
            </a:p>
          </p:txBody>
        </p:sp>
      </p:grpSp>
      <p:pic>
        <p:nvPicPr>
          <p:cNvPr id="2" name="图片 1"/>
          <p:cNvPicPr>
            <a:picLocks noChangeAspect="1"/>
          </p:cNvPicPr>
          <p:nvPr/>
        </p:nvPicPr>
        <p:blipFill>
          <a:blip r:embed="rId3"/>
          <a:stretch>
            <a:fillRect/>
          </a:stretch>
        </p:blipFill>
        <p:spPr>
          <a:xfrm>
            <a:off x="83129" y="576511"/>
            <a:ext cx="1413308" cy="1413308"/>
          </a:xfrm>
          <a:prstGeom prst="ellipse">
            <a:avLst/>
          </a:prstGeom>
          <a:ln>
            <a:noFill/>
          </a:ln>
          <a:effectLst>
            <a:softEdge rad="112500"/>
          </a:effectLst>
        </p:spPr>
      </p:pic>
    </p:spTree>
    <p:extLst>
      <p:ext uri="{BB962C8B-B14F-4D97-AF65-F5344CB8AC3E}">
        <p14:creationId xmlns:p14="http://schemas.microsoft.com/office/powerpoint/2010/main" val="2830648164"/>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00"/>
                                        <p:tgtEl>
                                          <p:spTgt spid="14"/>
                                        </p:tgtEl>
                                      </p:cBhvr>
                                    </p:animEffect>
                                  </p:childTnLst>
                                </p:cTn>
                              </p:par>
                            </p:childTnLst>
                          </p:cTn>
                        </p:par>
                        <p:par>
                          <p:cTn id="8" fill="hold">
                            <p:stCondLst>
                              <p:cond delay="6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0-#ppt_w/2"/>
                                          </p:val>
                                        </p:tav>
                                        <p:tav tm="100000">
                                          <p:val>
                                            <p:strVal val="#ppt_x"/>
                                          </p:val>
                                        </p:tav>
                                      </p:tavLst>
                                    </p:anim>
                                    <p:anim calcmode="lin" valueType="num">
                                      <p:cBhvr additive="base">
                                        <p:cTn id="12" dur="25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85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250" fill="hold"/>
                                        <p:tgtEl>
                                          <p:spTgt spid="19"/>
                                        </p:tgtEl>
                                        <p:attrNameLst>
                                          <p:attrName>ppt_x</p:attrName>
                                        </p:attrNameLst>
                                      </p:cBhvr>
                                      <p:tavLst>
                                        <p:tav tm="0">
                                          <p:val>
                                            <p:strVal val="0-#ppt_w/2"/>
                                          </p:val>
                                        </p:tav>
                                        <p:tav tm="100000">
                                          <p:val>
                                            <p:strVal val="#ppt_x"/>
                                          </p:val>
                                        </p:tav>
                                      </p:tavLst>
                                    </p:anim>
                                    <p:anim calcmode="lin" valueType="num">
                                      <p:cBhvr additive="base">
                                        <p:cTn id="17" dur="25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5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250" fill="hold"/>
                                        <p:tgtEl>
                                          <p:spTgt spid="22"/>
                                        </p:tgtEl>
                                        <p:attrNameLst>
                                          <p:attrName>ppt_x</p:attrName>
                                        </p:attrNameLst>
                                      </p:cBhvr>
                                      <p:tavLst>
                                        <p:tav tm="0">
                                          <p:val>
                                            <p:strVal val="1+#ppt_w/2"/>
                                          </p:val>
                                        </p:tav>
                                        <p:tav tm="100000">
                                          <p:val>
                                            <p:strVal val="#ppt_x"/>
                                          </p:val>
                                        </p:tav>
                                      </p:tavLst>
                                    </p:anim>
                                    <p:anim calcmode="lin" valueType="num">
                                      <p:cBhvr additive="base">
                                        <p:cTn id="21" dur="250" fill="hold"/>
                                        <p:tgtEl>
                                          <p:spTgt spid="22"/>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2" presetClass="entr" presetSubtype="9"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0-#ppt_h/2"/>
                                          </p:val>
                                        </p:tav>
                                        <p:tav tm="100000">
                                          <p:val>
                                            <p:strVal val="#ppt_y"/>
                                          </p:val>
                                        </p:tav>
                                      </p:tavLst>
                                    </p:anim>
                                  </p:childTnLst>
                                </p:cTn>
                              </p:par>
                            </p:childTnLst>
                          </p:cTn>
                        </p:par>
                        <p:par>
                          <p:cTn id="27" fill="hold">
                            <p:stCondLst>
                              <p:cond delay="1750"/>
                            </p:stCondLst>
                            <p:childTnLst>
                              <p:par>
                                <p:cTn id="28" presetID="22" presetClass="entr" presetSubtype="8"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1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9" grpId="0" animBg="1"/>
      <p:bldP spid="22"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单圆角矩形 22"/>
          <p:cNvSpPr/>
          <p:nvPr/>
        </p:nvSpPr>
        <p:spPr>
          <a:xfrm flipV="1">
            <a:off x="5667376" y="701111"/>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4" name="单圆角矩形 23"/>
          <p:cNvSpPr/>
          <p:nvPr/>
        </p:nvSpPr>
        <p:spPr>
          <a:xfrm flipH="1">
            <a:off x="4027251" y="1733550"/>
            <a:ext cx="6472364" cy="890023"/>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400" dirty="0" smtClean="0">
                <a:latin typeface="微软雅黑" panose="020B0503020204020204" pitchFamily="34" charset="-122"/>
                <a:ea typeface="微软雅黑" panose="020B0503020204020204" pitchFamily="34" charset="-122"/>
              </a:rPr>
              <a:t>卷积神经网络及其优化</a:t>
            </a:r>
            <a:endParaRPr lang="zh-CN" altLang="en-US" sz="1200" spc="-100" dirty="0">
              <a:latin typeface="微软雅黑" panose="020B0503020204020204" pitchFamily="34" charset="-122"/>
              <a:ea typeface="微软雅黑" panose="020B0503020204020204" pitchFamily="34" charset="-122"/>
            </a:endParaRPr>
          </a:p>
        </p:txBody>
      </p:sp>
      <p:sp>
        <p:nvSpPr>
          <p:cNvPr id="25" name="TextBox 24"/>
          <p:cNvSpPr txBox="1"/>
          <p:nvPr/>
        </p:nvSpPr>
        <p:spPr>
          <a:xfrm>
            <a:off x="7161619" y="2954396"/>
            <a:ext cx="2792006" cy="553998"/>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 CNN</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结构组成</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0347131" y="5083592"/>
            <a:ext cx="1255597" cy="923330"/>
            <a:chOff x="10318555" y="4969295"/>
            <a:chExt cx="1255597" cy="923330"/>
          </a:xfrm>
        </p:grpSpPr>
        <p:sp>
          <p:nvSpPr>
            <p:cNvPr id="27" name="椭圆 26"/>
            <p:cNvSpPr/>
            <p:nvPr/>
          </p:nvSpPr>
          <p:spPr>
            <a:xfrm>
              <a:off x="10318555" y="5162536"/>
              <a:ext cx="971342" cy="476071"/>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28" name="TextBox 27"/>
            <p:cNvSpPr txBox="1"/>
            <p:nvPr/>
          </p:nvSpPr>
          <p:spPr>
            <a:xfrm>
              <a:off x="10526974" y="4969295"/>
              <a:ext cx="1047178" cy="92333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2</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p:nvPr/>
        </p:nvCxnSpPr>
        <p:spPr>
          <a:xfrm>
            <a:off x="460906" y="6033723"/>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62801" y="3508394"/>
            <a:ext cx="267652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典型结构</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1782" y="4000596"/>
            <a:ext cx="2336411" cy="1752308"/>
          </a:xfrm>
          <a:prstGeom prst="rect">
            <a:avLst/>
          </a:prstGeom>
        </p:spPr>
      </p:pic>
      <p:sp>
        <p:nvSpPr>
          <p:cNvPr id="14" name="TextBox 29"/>
          <p:cNvSpPr txBox="1"/>
          <p:nvPr/>
        </p:nvSpPr>
        <p:spPr>
          <a:xfrm>
            <a:off x="7162801" y="4055988"/>
            <a:ext cx="267652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优化方法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781118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4494179" cy="878305"/>
            <a:chOff x="0" y="543361"/>
            <a:chExt cx="3370216"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537029" y="590669"/>
              <a:ext cx="2833187" cy="830997"/>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卷积神经网络及其优化</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11550317" y="6507185"/>
            <a:ext cx="299785" cy="299785"/>
            <a:chOff x="11550315" y="6496550"/>
            <a:chExt cx="299785" cy="299785"/>
          </a:xfrm>
        </p:grpSpPr>
        <p:sp>
          <p:nvSpPr>
            <p:cNvPr id="130" name="椭圆 12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flipH="1">
            <a:off x="11055773" y="6507185"/>
            <a:ext cx="299785" cy="299785"/>
            <a:chOff x="11550315" y="6496550"/>
            <a:chExt cx="299785" cy="299785"/>
          </a:xfrm>
        </p:grpSpPr>
        <p:sp>
          <p:nvSpPr>
            <p:cNvPr id="133" name="椭圆 13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右箭头 13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467347" y="1186946"/>
            <a:ext cx="1925527"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典型网络模型</a:t>
            </a:r>
            <a:endParaRPr lang="en-US" altLang="zh-CN" b="1" dirty="0">
              <a:solidFill>
                <a:schemeClr val="tx2">
                  <a:lumMod val="75000"/>
                </a:schemeClr>
              </a:solidFill>
              <a:latin typeface="+mn-ea"/>
              <a:sym typeface="+mn-ea"/>
            </a:endParaRPr>
          </a:p>
        </p:txBody>
      </p:sp>
      <p:sp>
        <p:nvSpPr>
          <p:cNvPr id="10" name="Rectangle 2"/>
          <p:cNvSpPr>
            <a:spLocks noChangeArrowheads="1"/>
          </p:cNvSpPr>
          <p:nvPr/>
        </p:nvSpPr>
        <p:spPr bwMode="auto">
          <a:xfrm>
            <a:off x="933661" y="6897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nvPr>
        </p:nvGraphicFramePr>
        <p:xfrm>
          <a:off x="340469" y="3983178"/>
          <a:ext cx="6542036" cy="1872874"/>
        </p:xfrm>
        <a:graphic>
          <a:graphicData uri="http://schemas.openxmlformats.org/presentationml/2006/ole">
            <mc:AlternateContent xmlns:mc="http://schemas.openxmlformats.org/markup-compatibility/2006">
              <mc:Choice xmlns:v="urn:schemas-microsoft-com:vml" Requires="v">
                <p:oleObj spid="_x0000_s33796" name="文档" r:id="rId4" imgW="5759710" imgH="1380650" progId="Word.Document.12">
                  <p:embed/>
                </p:oleObj>
              </mc:Choice>
              <mc:Fallback>
                <p:oleObj name="文档" r:id="rId4" imgW="5759710" imgH="1380650" progId="Word.Document.12">
                  <p:embed/>
                  <p:pic>
                    <p:nvPicPr>
                      <p:cNvPr id="0" name=""/>
                      <p:cNvPicPr/>
                      <p:nvPr/>
                    </p:nvPicPr>
                    <p:blipFill>
                      <a:blip r:embed="rId5"/>
                      <a:stretch>
                        <a:fillRect/>
                      </a:stretch>
                    </p:blipFill>
                    <p:spPr>
                      <a:xfrm>
                        <a:off x="340469" y="3983178"/>
                        <a:ext cx="6542036" cy="1872874"/>
                      </a:xfrm>
                      <a:prstGeom prst="rect">
                        <a:avLst/>
                      </a:prstGeom>
                    </p:spPr>
                  </p:pic>
                </p:oleObj>
              </mc:Fallback>
            </mc:AlternateContent>
          </a:graphicData>
        </a:graphic>
      </p:graphicFrame>
      <p:sp>
        <p:nvSpPr>
          <p:cNvPr id="18" name="矩形 17"/>
          <p:cNvSpPr/>
          <p:nvPr/>
        </p:nvSpPr>
        <p:spPr>
          <a:xfrm>
            <a:off x="1066799" y="1760140"/>
            <a:ext cx="10372726" cy="1131079"/>
          </a:xfrm>
          <a:prstGeom prst="rect">
            <a:avLst/>
          </a:prstGeom>
        </p:spPr>
        <p:txBody>
          <a:bodyPr wrap="square">
            <a:spAutoFit/>
          </a:bodyPr>
          <a:lstStyle/>
          <a:p>
            <a:pPr indent="457200" algn="just">
              <a:lnSpc>
                <a:spcPct val="125000"/>
              </a:lnSpc>
              <a:buClr>
                <a:srgbClr val="5B9BD5"/>
              </a:buClr>
            </a:pPr>
            <a:r>
              <a:rPr lang="zh-CN" altLang="zh-CN" dirty="0" smtClean="0">
                <a:latin typeface="+mn-ea"/>
              </a:rPr>
              <a:t>随着</a:t>
            </a:r>
            <a:r>
              <a:rPr lang="zh-CN" altLang="zh-CN" dirty="0">
                <a:latin typeface="+mn-ea"/>
              </a:rPr>
              <a:t>网络模型的不断改进</a:t>
            </a:r>
            <a:r>
              <a:rPr lang="zh-CN" altLang="zh-CN" dirty="0" smtClean="0">
                <a:latin typeface="+mn-ea"/>
              </a:rPr>
              <a:t>，</a:t>
            </a:r>
            <a:r>
              <a:rPr lang="zh-CN" altLang="en-US" dirty="0" smtClean="0">
                <a:latin typeface="+mn-ea"/>
              </a:rPr>
              <a:t>网络</a:t>
            </a:r>
            <a:r>
              <a:rPr lang="zh-CN" altLang="zh-CN" dirty="0" smtClean="0">
                <a:latin typeface="+mn-ea"/>
              </a:rPr>
              <a:t>性能</a:t>
            </a:r>
            <a:r>
              <a:rPr lang="zh-CN" altLang="zh-CN" dirty="0">
                <a:latin typeface="+mn-ea"/>
              </a:rPr>
              <a:t>也在快速的提升，但总体而言均使用了卷积层</a:t>
            </a:r>
            <a:r>
              <a:rPr lang="en-US" altLang="zh-CN" dirty="0" smtClean="0">
                <a:latin typeface="+mn-ea"/>
              </a:rPr>
              <a:t>—</a:t>
            </a:r>
            <a:r>
              <a:rPr lang="zh-CN" altLang="zh-CN" dirty="0" smtClean="0">
                <a:latin typeface="+mn-ea"/>
              </a:rPr>
              <a:t>激活</a:t>
            </a:r>
            <a:r>
              <a:rPr lang="zh-CN" altLang="zh-CN" dirty="0">
                <a:latin typeface="+mn-ea"/>
              </a:rPr>
              <a:t>层</a:t>
            </a:r>
            <a:r>
              <a:rPr lang="en-US" altLang="zh-CN" dirty="0" smtClean="0">
                <a:latin typeface="+mn-ea"/>
              </a:rPr>
              <a:t>—</a:t>
            </a:r>
            <a:r>
              <a:rPr lang="zh-CN" altLang="zh-CN" dirty="0" smtClean="0">
                <a:latin typeface="+mn-ea"/>
              </a:rPr>
              <a:t>池</a:t>
            </a:r>
            <a:r>
              <a:rPr lang="zh-CN" altLang="zh-CN" dirty="0">
                <a:latin typeface="+mn-ea"/>
              </a:rPr>
              <a:t>化层的基本结构</a:t>
            </a:r>
            <a:r>
              <a:rPr lang="zh-CN" altLang="zh-CN" dirty="0" smtClean="0">
                <a:latin typeface="+mn-ea"/>
              </a:rPr>
              <a:t>，</a:t>
            </a:r>
            <a:r>
              <a:rPr lang="zh-CN" altLang="en-US" dirty="0" smtClean="0">
                <a:latin typeface="+mn-ea"/>
              </a:rPr>
              <a:t>下表是</a:t>
            </a:r>
            <a:r>
              <a:rPr lang="zh-CN" altLang="zh-CN" dirty="0" smtClean="0">
                <a:latin typeface="+mn-ea"/>
              </a:rPr>
              <a:t>对几种</a:t>
            </a:r>
            <a:r>
              <a:rPr lang="zh-CN" altLang="en-US" dirty="0" smtClean="0">
                <a:latin typeface="+mn-ea"/>
              </a:rPr>
              <a:t>经典分类</a:t>
            </a:r>
            <a:r>
              <a:rPr lang="zh-CN" altLang="zh-CN" dirty="0" smtClean="0">
                <a:latin typeface="+mn-ea"/>
              </a:rPr>
              <a:t>网络</a:t>
            </a:r>
            <a:r>
              <a:rPr lang="zh-CN" altLang="zh-CN" dirty="0">
                <a:latin typeface="+mn-ea"/>
              </a:rPr>
              <a:t>的对比分析，包括模型提出时间</a:t>
            </a:r>
            <a:r>
              <a:rPr lang="zh-CN" altLang="zh-CN" dirty="0" smtClean="0">
                <a:latin typeface="+mn-ea"/>
              </a:rPr>
              <a:t>、层</a:t>
            </a:r>
            <a:r>
              <a:rPr lang="zh-CN" altLang="zh-CN" dirty="0">
                <a:latin typeface="+mn-ea"/>
              </a:rPr>
              <a:t>数、参数量大小和在</a:t>
            </a:r>
            <a:r>
              <a:rPr lang="en-US" altLang="zh-CN" dirty="0">
                <a:latin typeface="+mn-ea"/>
              </a:rPr>
              <a:t>ImageNet</a:t>
            </a:r>
            <a:r>
              <a:rPr lang="zh-CN" altLang="zh-CN" dirty="0">
                <a:latin typeface="+mn-ea"/>
              </a:rPr>
              <a:t>大赛中</a:t>
            </a:r>
            <a:r>
              <a:rPr lang="en-US" altLang="zh-CN" dirty="0">
                <a:latin typeface="+mn-ea"/>
              </a:rPr>
              <a:t>top-5</a:t>
            </a:r>
            <a:r>
              <a:rPr lang="zh-CN" altLang="zh-CN" dirty="0">
                <a:latin typeface="+mn-ea"/>
              </a:rPr>
              <a:t>错误率。</a:t>
            </a:r>
            <a:endParaRPr lang="zh-CN" altLang="en-US" dirty="0">
              <a:latin typeface="+mn-ea"/>
            </a:endParaRPr>
          </a:p>
        </p:txBody>
      </p:sp>
      <p:grpSp>
        <p:nvGrpSpPr>
          <p:cNvPr id="22" name="组合 21"/>
          <p:cNvGrpSpPr/>
          <p:nvPr/>
        </p:nvGrpSpPr>
        <p:grpSpPr>
          <a:xfrm>
            <a:off x="6692170" y="2891219"/>
            <a:ext cx="4858147" cy="3402288"/>
            <a:chOff x="5086326" y="2187287"/>
            <a:chExt cx="5076849" cy="3594388"/>
          </a:xfrm>
        </p:grpSpPr>
        <p:pic>
          <p:nvPicPr>
            <p:cNvPr id="20" name="图片 19"/>
            <p:cNvPicPr>
              <a:picLocks noChangeAspect="1"/>
            </p:cNvPicPr>
            <p:nvPr/>
          </p:nvPicPr>
          <p:blipFill rotWithShape="1">
            <a:blip r:embed="rId6"/>
            <a:srcRect r="85127"/>
            <a:stretch/>
          </p:blipFill>
          <p:spPr>
            <a:xfrm>
              <a:off x="5086326" y="2187287"/>
              <a:ext cx="984728" cy="3590855"/>
            </a:xfrm>
            <a:prstGeom prst="rect">
              <a:avLst/>
            </a:prstGeom>
          </p:spPr>
        </p:pic>
        <p:pic>
          <p:nvPicPr>
            <p:cNvPr id="34" name="图片 33"/>
            <p:cNvPicPr>
              <a:picLocks noChangeAspect="1"/>
            </p:cNvPicPr>
            <p:nvPr/>
          </p:nvPicPr>
          <p:blipFill rotWithShape="1">
            <a:blip r:embed="rId6"/>
            <a:srcRect l="37692"/>
            <a:stretch/>
          </p:blipFill>
          <p:spPr>
            <a:xfrm>
              <a:off x="6037895" y="2187288"/>
              <a:ext cx="4125280" cy="3590855"/>
            </a:xfrm>
            <a:prstGeom prst="rect">
              <a:avLst/>
            </a:prstGeom>
          </p:spPr>
        </p:pic>
        <p:pic>
          <p:nvPicPr>
            <p:cNvPr id="35" name="图片 34"/>
            <p:cNvPicPr>
              <a:picLocks noChangeAspect="1"/>
            </p:cNvPicPr>
            <p:nvPr/>
          </p:nvPicPr>
          <p:blipFill rotWithShape="1">
            <a:blip r:embed="rId6"/>
            <a:srcRect l="37692" t="92088" r="12107" b="-98"/>
            <a:stretch/>
          </p:blipFill>
          <p:spPr>
            <a:xfrm>
              <a:off x="6725180" y="5494015"/>
              <a:ext cx="3323695" cy="287660"/>
            </a:xfrm>
            <a:prstGeom prst="rect">
              <a:avLst/>
            </a:prstGeom>
          </p:spPr>
        </p:pic>
      </p:grpSp>
      <p:sp>
        <p:nvSpPr>
          <p:cNvPr id="25" name="矩形 24"/>
          <p:cNvSpPr/>
          <p:nvPr/>
        </p:nvSpPr>
        <p:spPr>
          <a:xfrm>
            <a:off x="2346769" y="3379790"/>
            <a:ext cx="1877437" cy="338554"/>
          </a:xfrm>
          <a:prstGeom prst="rect">
            <a:avLst/>
          </a:prstGeom>
        </p:spPr>
        <p:txBody>
          <a:bodyPr wrap="none">
            <a:spAutoFit/>
          </a:bodyPr>
          <a:lstStyle/>
          <a:p>
            <a:r>
              <a:rPr lang="en-US" altLang="zh-CN" sz="1600" dirty="0" smtClean="0">
                <a:latin typeface="Times New Roman" panose="02020603050405020304" pitchFamily="18" charset="0"/>
                <a:cs typeface="Times New Roman" panose="02020603050405020304" pitchFamily="18" charset="0"/>
              </a:rPr>
              <a:t> </a:t>
            </a:r>
            <a:r>
              <a:rPr lang="zh-CN" altLang="zh-CN" sz="1600" dirty="0" smtClean="0">
                <a:latin typeface="Times New Roman" panose="02020603050405020304" pitchFamily="18" charset="0"/>
                <a:cs typeface="Times New Roman" panose="02020603050405020304" pitchFamily="18" charset="0"/>
              </a:rPr>
              <a:t>典型</a:t>
            </a:r>
            <a:r>
              <a:rPr lang="zh-CN" altLang="zh-CN" sz="1600" dirty="0">
                <a:latin typeface="Times New Roman" panose="02020603050405020304" pitchFamily="18" charset="0"/>
                <a:cs typeface="Times New Roman" panose="02020603050405020304" pitchFamily="18" charset="0"/>
              </a:rPr>
              <a:t>网络模型对比</a:t>
            </a:r>
            <a:endParaRPr lang="zh-CN" altLang="en-US" sz="1600" dirty="0"/>
          </a:p>
        </p:txBody>
      </p:sp>
    </p:spTree>
    <p:extLst>
      <p:ext uri="{BB962C8B-B14F-4D97-AF65-F5344CB8AC3E}">
        <p14:creationId xmlns:p14="http://schemas.microsoft.com/office/powerpoint/2010/main" val="1678580553"/>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 y="543361"/>
            <a:ext cx="3370217"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卷积神经网络</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865368" y="1754911"/>
            <a:ext cx="9004661" cy="1383637"/>
            <a:chOff x="1865367" y="1458768"/>
            <a:chExt cx="9004661" cy="1463040"/>
          </a:xfrm>
        </p:grpSpPr>
        <p:sp>
          <p:nvSpPr>
            <p:cNvPr id="42" name="矩形 41"/>
            <p:cNvSpPr/>
            <p:nvPr/>
          </p:nvSpPr>
          <p:spPr>
            <a:xfrm>
              <a:off x="1995994" y="1458768"/>
              <a:ext cx="8874034" cy="1463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865367" y="2007324"/>
              <a:ext cx="2403566" cy="527725"/>
              <a:chOff x="1497875" y="2001592"/>
              <a:chExt cx="2403566" cy="381059"/>
            </a:xfrm>
            <a:solidFill>
              <a:srgbClr val="E74C2E"/>
            </a:solidFill>
          </p:grpSpPr>
          <p:grpSp>
            <p:nvGrpSpPr>
              <p:cNvPr id="48" name="组合 47"/>
              <p:cNvGrpSpPr/>
              <p:nvPr/>
            </p:nvGrpSpPr>
            <p:grpSpPr>
              <a:xfrm>
                <a:off x="1497875" y="2067429"/>
                <a:ext cx="2403566" cy="315222"/>
                <a:chOff x="0" y="296091"/>
                <a:chExt cx="3187337" cy="418012"/>
              </a:xfrm>
              <a:grpFill/>
            </p:grpSpPr>
            <p:sp>
              <p:nvSpPr>
                <p:cNvPr id="50" name="矩形 49"/>
                <p:cNvSpPr/>
                <p:nvPr/>
              </p:nvSpPr>
              <p:spPr>
                <a:xfrm>
                  <a:off x="0" y="296091"/>
                  <a:ext cx="2979937" cy="4180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直角三角形 50"/>
                <p:cNvSpPr/>
                <p:nvPr/>
              </p:nvSpPr>
              <p:spPr>
                <a:xfrm>
                  <a:off x="2979937" y="296091"/>
                  <a:ext cx="207400" cy="418012"/>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直角三角形 48"/>
              <p:cNvSpPr/>
              <p:nvPr/>
            </p:nvSpPr>
            <p:spPr>
              <a:xfrm flipH="1">
                <a:off x="1497875" y="2001592"/>
                <a:ext cx="130627" cy="65837"/>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66"/>
            <p:cNvSpPr txBox="1"/>
            <p:nvPr/>
          </p:nvSpPr>
          <p:spPr>
            <a:xfrm>
              <a:off x="2231127" y="2113465"/>
              <a:ext cx="1756539" cy="423071"/>
            </a:xfrm>
            <a:prstGeom prst="rect">
              <a:avLst/>
            </a:prstGeom>
            <a:noFill/>
          </p:spPr>
          <p:txBody>
            <a:bodyPr wrap="squar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Dropout</a:t>
              </a:r>
              <a:r>
                <a:rPr lang="zh-CN" altLang="en-US" sz="2000" dirty="0" smtClean="0">
                  <a:solidFill>
                    <a:schemeClr val="bg1"/>
                  </a:solidFill>
                  <a:latin typeface="微软雅黑" panose="020B0503020204020204" pitchFamily="34" charset="-122"/>
                  <a:ea typeface="微软雅黑" panose="020B0503020204020204" pitchFamily="34" charset="-122"/>
                </a:rPr>
                <a:t>操作</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7" name="文本框 74"/>
            <p:cNvSpPr txBox="1"/>
            <p:nvPr/>
          </p:nvSpPr>
          <p:spPr>
            <a:xfrm>
              <a:off x="4510645" y="1727875"/>
              <a:ext cx="6203967" cy="878686"/>
            </a:xfrm>
            <a:prstGeom prst="rect">
              <a:avLst/>
            </a:prstGeom>
            <a:noFill/>
          </p:spPr>
          <p:txBody>
            <a:bodyPr wrap="square" rtlCol="0">
              <a:spAutoFit/>
            </a:bodyPr>
            <a:lstStyle/>
            <a:p>
              <a:pPr defTabSz="1283939" eaLnBrk="0" fontAlgn="base" hangingPunct="0">
                <a:lnSpc>
                  <a:spcPct val="150000"/>
                </a:lnSpc>
                <a:spcBef>
                  <a:spcPct val="0"/>
                </a:spcBef>
                <a:spcAft>
                  <a:spcPct val="0"/>
                </a:spcAft>
                <a:defRP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通过</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随机丢弃部分</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神经元，</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构成神经网络内部的稀疏连接，减少特征之间的</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相互作用</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从而有效防止网络的过拟合现象。</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1865368" y="3373268"/>
            <a:ext cx="9004661" cy="1330731"/>
            <a:chOff x="1865367" y="3028168"/>
            <a:chExt cx="9004661" cy="1463040"/>
          </a:xfrm>
        </p:grpSpPr>
        <p:sp>
          <p:nvSpPr>
            <p:cNvPr id="53" name="矩形 52"/>
            <p:cNvSpPr/>
            <p:nvPr/>
          </p:nvSpPr>
          <p:spPr>
            <a:xfrm>
              <a:off x="1995994" y="3028168"/>
              <a:ext cx="8874034" cy="1463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865367" y="3627119"/>
              <a:ext cx="2403566" cy="527725"/>
              <a:chOff x="1497875" y="2001592"/>
              <a:chExt cx="2403566" cy="381059"/>
            </a:xfrm>
            <a:solidFill>
              <a:srgbClr val="E74C2E"/>
            </a:solidFill>
          </p:grpSpPr>
          <p:grpSp>
            <p:nvGrpSpPr>
              <p:cNvPr id="59" name="组合 58"/>
              <p:cNvGrpSpPr/>
              <p:nvPr/>
            </p:nvGrpSpPr>
            <p:grpSpPr>
              <a:xfrm>
                <a:off x="1497875" y="2067429"/>
                <a:ext cx="2403566" cy="315222"/>
                <a:chOff x="0" y="296091"/>
                <a:chExt cx="3187337" cy="418012"/>
              </a:xfrm>
              <a:grpFill/>
            </p:grpSpPr>
            <p:sp>
              <p:nvSpPr>
                <p:cNvPr id="61" name="矩形 60"/>
                <p:cNvSpPr/>
                <p:nvPr/>
              </p:nvSpPr>
              <p:spPr>
                <a:xfrm>
                  <a:off x="0" y="296091"/>
                  <a:ext cx="2979937" cy="4180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直角三角形 61"/>
                <p:cNvSpPr/>
                <p:nvPr/>
              </p:nvSpPr>
              <p:spPr>
                <a:xfrm>
                  <a:off x="2979937" y="296091"/>
                  <a:ext cx="207400" cy="418012"/>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60" name="直角三角形 59"/>
              <p:cNvSpPr/>
              <p:nvPr/>
            </p:nvSpPr>
            <p:spPr>
              <a:xfrm flipH="1">
                <a:off x="1497875" y="2001592"/>
                <a:ext cx="130627" cy="65837"/>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67"/>
            <p:cNvSpPr txBox="1"/>
            <p:nvPr/>
          </p:nvSpPr>
          <p:spPr>
            <a:xfrm>
              <a:off x="2231126" y="3718296"/>
              <a:ext cx="1756539" cy="439891"/>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批量归一化</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8" name="文本框 75"/>
            <p:cNvSpPr txBox="1"/>
            <p:nvPr/>
          </p:nvSpPr>
          <p:spPr>
            <a:xfrm>
              <a:off x="4482687" y="3123749"/>
              <a:ext cx="6142054" cy="1271876"/>
            </a:xfrm>
            <a:prstGeom prst="rect">
              <a:avLst/>
            </a:prstGeom>
            <a:noFill/>
          </p:spPr>
          <p:txBody>
            <a:bodyPr wrap="square" rtlCol="0">
              <a:spAutoFit/>
            </a:bodyPr>
            <a:lstStyle/>
            <a:p>
              <a:pPr defTabSz="1283939" eaLnBrk="0" fontAlgn="base" hangingPunct="0">
                <a:lnSpc>
                  <a:spcPct val="150000"/>
                </a:lnSpc>
                <a:spcBef>
                  <a:spcPct val="0"/>
                </a:spcBef>
                <a:spcAft>
                  <a:spcPct val="0"/>
                </a:spcAft>
                <a:defRPr/>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BN</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层通过对输入数据进行归一化，即令输入数据满足均值为</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0</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，方差为</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的分布，从而使训练数据保持一致性，有利于解决内部协变量转移的问题。</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1865368" y="4855224"/>
            <a:ext cx="9004661" cy="1441812"/>
            <a:chOff x="1865367" y="4606570"/>
            <a:chExt cx="9004661" cy="1463040"/>
          </a:xfrm>
        </p:grpSpPr>
        <p:sp>
          <p:nvSpPr>
            <p:cNvPr id="64" name="矩形 63"/>
            <p:cNvSpPr/>
            <p:nvPr/>
          </p:nvSpPr>
          <p:spPr>
            <a:xfrm>
              <a:off x="1995994" y="4606570"/>
              <a:ext cx="8874034" cy="1463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1865367" y="5246913"/>
              <a:ext cx="2403566" cy="527725"/>
              <a:chOff x="1497875" y="2001592"/>
              <a:chExt cx="2403566" cy="381059"/>
            </a:xfrm>
            <a:solidFill>
              <a:srgbClr val="E74C2E"/>
            </a:solidFill>
          </p:grpSpPr>
          <p:grpSp>
            <p:nvGrpSpPr>
              <p:cNvPr id="70" name="组合 69"/>
              <p:cNvGrpSpPr/>
              <p:nvPr/>
            </p:nvGrpSpPr>
            <p:grpSpPr>
              <a:xfrm>
                <a:off x="1497875" y="2067429"/>
                <a:ext cx="2403566" cy="315222"/>
                <a:chOff x="0" y="296091"/>
                <a:chExt cx="3187337" cy="418012"/>
              </a:xfrm>
              <a:grpFill/>
            </p:grpSpPr>
            <p:sp>
              <p:nvSpPr>
                <p:cNvPr id="72" name="矩形 71"/>
                <p:cNvSpPr/>
                <p:nvPr/>
              </p:nvSpPr>
              <p:spPr>
                <a:xfrm>
                  <a:off x="0" y="296091"/>
                  <a:ext cx="2979937" cy="4180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直角三角形 72"/>
                <p:cNvSpPr/>
                <p:nvPr/>
              </p:nvSpPr>
              <p:spPr>
                <a:xfrm>
                  <a:off x="2979937" y="296091"/>
                  <a:ext cx="207400" cy="418012"/>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直角三角形 70"/>
              <p:cNvSpPr/>
              <p:nvPr/>
            </p:nvSpPr>
            <p:spPr>
              <a:xfrm flipH="1">
                <a:off x="1497875" y="2001592"/>
                <a:ext cx="130627" cy="65837"/>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框 68"/>
            <p:cNvSpPr txBox="1"/>
            <p:nvPr/>
          </p:nvSpPr>
          <p:spPr>
            <a:xfrm>
              <a:off x="2253267" y="5338090"/>
              <a:ext cx="1756539" cy="406001"/>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迁移学习</a:t>
              </a:r>
            </a:p>
          </p:txBody>
        </p:sp>
        <p:sp>
          <p:nvSpPr>
            <p:cNvPr id="69" name="文本框 76"/>
            <p:cNvSpPr txBox="1"/>
            <p:nvPr/>
          </p:nvSpPr>
          <p:spPr>
            <a:xfrm>
              <a:off x="4479690" y="4729089"/>
              <a:ext cx="6265879" cy="1218002"/>
            </a:xfrm>
            <a:prstGeom prst="rect">
              <a:avLst/>
            </a:prstGeom>
            <a:noFill/>
          </p:spPr>
          <p:txBody>
            <a:bodyPr wrap="square" rtlCol="0">
              <a:spAutoFit/>
            </a:bodyPr>
            <a:lstStyle/>
            <a:p>
              <a:pPr defTabSz="1283939" eaLnBrk="0" fontAlgn="base" hangingPunct="0">
                <a:lnSpc>
                  <a:spcPct val="150000"/>
                </a:lnSpc>
                <a:spcBef>
                  <a:spcPct val="0"/>
                </a:spcBef>
                <a:spcAft>
                  <a:spcPct val="0"/>
                </a:spcAft>
                <a:defRPr/>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迁移学习在神经网络训练中具有重要意义，它使得网络能够在其他预训练好的模型的基础上继续训练、优化网络，而不是从头开始训练模型，相当于“站在巨人的肩膀上</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11550317" y="6507185"/>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3" y="6507185"/>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矩形 79"/>
          <p:cNvSpPr/>
          <p:nvPr/>
        </p:nvSpPr>
        <p:spPr>
          <a:xfrm>
            <a:off x="467347" y="1186946"/>
            <a:ext cx="2390398"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网络模型优化方法</a:t>
            </a:r>
            <a:endParaRPr lang="en-US" altLang="zh-CN" b="1" dirty="0">
              <a:solidFill>
                <a:schemeClr val="tx2">
                  <a:lumMod val="75000"/>
                </a:schemeClr>
              </a:solidFill>
              <a:latin typeface="+mn-ea"/>
              <a:sym typeface="+mn-ea"/>
            </a:endParaRPr>
          </a:p>
        </p:txBody>
      </p:sp>
      <p:grpSp>
        <p:nvGrpSpPr>
          <p:cNvPr id="44" name="组合 43"/>
          <p:cNvGrpSpPr/>
          <p:nvPr/>
        </p:nvGrpSpPr>
        <p:grpSpPr>
          <a:xfrm>
            <a:off x="-1" y="543361"/>
            <a:ext cx="4494179" cy="878305"/>
            <a:chOff x="0" y="543361"/>
            <a:chExt cx="3370216" cy="878305"/>
          </a:xfrm>
        </p:grpSpPr>
        <p:grpSp>
          <p:nvGrpSpPr>
            <p:cNvPr id="46" name="组合 45"/>
            <p:cNvGrpSpPr/>
            <p:nvPr/>
          </p:nvGrpSpPr>
          <p:grpSpPr>
            <a:xfrm>
              <a:off x="0" y="543361"/>
              <a:ext cx="3370216" cy="493479"/>
              <a:chOff x="0" y="288813"/>
              <a:chExt cx="3370216" cy="493479"/>
            </a:xfrm>
            <a:solidFill>
              <a:srgbClr val="131426"/>
            </a:solidFill>
          </p:grpSpPr>
          <p:sp>
            <p:nvSpPr>
              <p:cNvPr id="57" name="矩形 5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直角三角形 65"/>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3"/>
            <p:cNvSpPr txBox="1"/>
            <p:nvPr/>
          </p:nvSpPr>
          <p:spPr>
            <a:xfrm>
              <a:off x="537029" y="590669"/>
              <a:ext cx="2833187" cy="830997"/>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卷积神经网络及其优化</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4501974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37" presetClass="entr" presetSubtype="0" fill="hold" nodeType="withEffect">
                                      <p:stCondLst>
                                        <p:cond delay="5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50"/>
                                            <p:tgtEl>
                                              <p:spTgt spid="41"/>
                                            </p:tgtEl>
                                          </p:cBhvr>
                                        </p:animEffect>
                                        <p:anim calcmode="lin" valueType="num">
                                          <p:cBhvr>
                                            <p:cTn id="12" dur="750" fill="hold"/>
                                            <p:tgtEl>
                                              <p:spTgt spid="41"/>
                                            </p:tgtEl>
                                            <p:attrNameLst>
                                              <p:attrName>ppt_x</p:attrName>
                                            </p:attrNameLst>
                                          </p:cBhvr>
                                          <p:tavLst>
                                            <p:tav tm="0">
                                              <p:val>
                                                <p:strVal val="#ppt_x"/>
                                              </p:val>
                                            </p:tav>
                                            <p:tav tm="100000">
                                              <p:val>
                                                <p:strVal val="#ppt_x"/>
                                              </p:val>
                                            </p:tav>
                                          </p:tavLst>
                                        </p:anim>
                                        <p:anim calcmode="lin" valueType="num">
                                          <p:cBhvr>
                                            <p:cTn id="13" dur="675" decel="100000" fill="hold"/>
                                            <p:tgtEl>
                                              <p:spTgt spid="41"/>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41"/>
                                            </p:tgtEl>
                                            <p:attrNameLst>
                                              <p:attrName>ppt_y</p:attrName>
                                            </p:attrNameLst>
                                          </p:cBhvr>
                                          <p:tavLst>
                                            <p:tav tm="0">
                                              <p:val>
                                                <p:strVal val="#ppt_y-.03"/>
                                              </p:val>
                                            </p:tav>
                                            <p:tav tm="100000">
                                              <p:val>
                                                <p:strVal val="#ppt_y"/>
                                              </p:val>
                                            </p:tav>
                                          </p:tavLst>
                                        </p:anim>
                                      </p:childTnLst>
                                    </p:cTn>
                                  </p:par>
                                  <p:par>
                                    <p:cTn id="15" presetID="37" presetClass="entr" presetSubtype="0" fill="hold" nodeType="withEffect">
                                      <p:stCondLst>
                                        <p:cond delay="75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750"/>
                                            <p:tgtEl>
                                              <p:spTgt spid="52"/>
                                            </p:tgtEl>
                                          </p:cBhvr>
                                        </p:animEffect>
                                        <p:anim calcmode="lin" valueType="num">
                                          <p:cBhvr>
                                            <p:cTn id="18" dur="750" fill="hold"/>
                                            <p:tgtEl>
                                              <p:spTgt spid="52"/>
                                            </p:tgtEl>
                                            <p:attrNameLst>
                                              <p:attrName>ppt_x</p:attrName>
                                            </p:attrNameLst>
                                          </p:cBhvr>
                                          <p:tavLst>
                                            <p:tav tm="0">
                                              <p:val>
                                                <p:strVal val="#ppt_x"/>
                                              </p:val>
                                            </p:tav>
                                            <p:tav tm="100000">
                                              <p:val>
                                                <p:strVal val="#ppt_x"/>
                                              </p:val>
                                            </p:tav>
                                          </p:tavLst>
                                        </p:anim>
                                        <p:anim calcmode="lin" valueType="num">
                                          <p:cBhvr>
                                            <p:cTn id="19" dur="675" decel="100000" fill="hold"/>
                                            <p:tgtEl>
                                              <p:spTgt spid="52"/>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52"/>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100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750"/>
                                            <p:tgtEl>
                                              <p:spTgt spid="63"/>
                                            </p:tgtEl>
                                          </p:cBhvr>
                                        </p:animEffect>
                                        <p:anim calcmode="lin" valueType="num">
                                          <p:cBhvr>
                                            <p:cTn id="24" dur="750" fill="hold"/>
                                            <p:tgtEl>
                                              <p:spTgt spid="63"/>
                                            </p:tgtEl>
                                            <p:attrNameLst>
                                              <p:attrName>ppt_x</p:attrName>
                                            </p:attrNameLst>
                                          </p:cBhvr>
                                          <p:tavLst>
                                            <p:tav tm="0">
                                              <p:val>
                                                <p:strVal val="#ppt_x"/>
                                              </p:val>
                                            </p:tav>
                                            <p:tav tm="100000">
                                              <p:val>
                                                <p:strVal val="#ppt_x"/>
                                              </p:val>
                                            </p:tav>
                                          </p:tavLst>
                                        </p:anim>
                                        <p:anim calcmode="lin" valueType="num">
                                          <p:cBhvr>
                                            <p:cTn id="25" dur="675" decel="100000" fill="hold"/>
                                            <p:tgtEl>
                                              <p:spTgt spid="63"/>
                                            </p:tgtEl>
                                            <p:attrNameLst>
                                              <p:attrName>ppt_y</p:attrName>
                                            </p:attrNameLst>
                                          </p:cBhvr>
                                          <p:tavLst>
                                            <p:tav tm="0">
                                              <p:val>
                                                <p:strVal val="#ppt_y+1"/>
                                              </p:val>
                                            </p:tav>
                                            <p:tav tm="100000">
                                              <p:val>
                                                <p:strVal val="#ppt_y-.03"/>
                                              </p:val>
                                            </p:tav>
                                          </p:tavLst>
                                        </p:anim>
                                        <p:anim calcmode="lin" valueType="num">
                                          <p:cBhvr>
                                            <p:cTn id="26" dur="75" accel="100000" fill="hold">
                                              <p:stCondLst>
                                                <p:cond delay="675"/>
                                              </p:stCondLst>
                                            </p:cTn>
                                            <p:tgtEl>
                                              <p:spTgt spid="63"/>
                                            </p:tgtEl>
                                            <p:attrNameLst>
                                              <p:attrName>ppt_y</p:attrName>
                                            </p:attrNameLst>
                                          </p:cBhvr>
                                          <p:tavLst>
                                            <p:tav tm="0">
                                              <p:val>
                                                <p:strVal val="#ppt_y-.03"/>
                                              </p:val>
                                            </p:tav>
                                            <p:tav tm="100000">
                                              <p:val>
                                                <p:strVal val="#ppt_y"/>
                                              </p:val>
                                            </p:tav>
                                          </p:tavLst>
                                        </p:anim>
                                      </p:childTnLst>
                                    </p:cTn>
                                  </p:par>
                                  <p:par>
                                    <p:cTn id="27" presetID="2" presetClass="entr" presetSubtype="8" fill="hold" nodeType="withEffect" p14:presetBounceEnd="28000">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14:bounceEnd="28000">
                                          <p:cBhvr additive="base">
                                            <p:cTn id="29" dur="250" fill="hold"/>
                                            <p:tgtEl>
                                              <p:spTgt spid="44"/>
                                            </p:tgtEl>
                                            <p:attrNameLst>
                                              <p:attrName>ppt_x</p:attrName>
                                            </p:attrNameLst>
                                          </p:cBhvr>
                                          <p:tavLst>
                                            <p:tav tm="0">
                                              <p:val>
                                                <p:strVal val="0-#ppt_w/2"/>
                                              </p:val>
                                            </p:tav>
                                            <p:tav tm="100000">
                                              <p:val>
                                                <p:strVal val="#ppt_x"/>
                                              </p:val>
                                            </p:tav>
                                          </p:tavLst>
                                        </p:anim>
                                        <p:anim calcmode="lin" valueType="num" p14:bounceEnd="28000">
                                          <p:cBhvr additive="base">
                                            <p:cTn id="30" dur="25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37" presetClass="entr" presetSubtype="0" fill="hold" nodeType="withEffect">
                                      <p:stCondLst>
                                        <p:cond delay="5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50"/>
                                            <p:tgtEl>
                                              <p:spTgt spid="41"/>
                                            </p:tgtEl>
                                          </p:cBhvr>
                                        </p:animEffect>
                                        <p:anim calcmode="lin" valueType="num">
                                          <p:cBhvr>
                                            <p:cTn id="12" dur="750" fill="hold"/>
                                            <p:tgtEl>
                                              <p:spTgt spid="41"/>
                                            </p:tgtEl>
                                            <p:attrNameLst>
                                              <p:attrName>ppt_x</p:attrName>
                                            </p:attrNameLst>
                                          </p:cBhvr>
                                          <p:tavLst>
                                            <p:tav tm="0">
                                              <p:val>
                                                <p:strVal val="#ppt_x"/>
                                              </p:val>
                                            </p:tav>
                                            <p:tav tm="100000">
                                              <p:val>
                                                <p:strVal val="#ppt_x"/>
                                              </p:val>
                                            </p:tav>
                                          </p:tavLst>
                                        </p:anim>
                                        <p:anim calcmode="lin" valueType="num">
                                          <p:cBhvr>
                                            <p:cTn id="13" dur="675" decel="100000" fill="hold"/>
                                            <p:tgtEl>
                                              <p:spTgt spid="41"/>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41"/>
                                            </p:tgtEl>
                                            <p:attrNameLst>
                                              <p:attrName>ppt_y</p:attrName>
                                            </p:attrNameLst>
                                          </p:cBhvr>
                                          <p:tavLst>
                                            <p:tav tm="0">
                                              <p:val>
                                                <p:strVal val="#ppt_y-.03"/>
                                              </p:val>
                                            </p:tav>
                                            <p:tav tm="100000">
                                              <p:val>
                                                <p:strVal val="#ppt_y"/>
                                              </p:val>
                                            </p:tav>
                                          </p:tavLst>
                                        </p:anim>
                                      </p:childTnLst>
                                    </p:cTn>
                                  </p:par>
                                  <p:par>
                                    <p:cTn id="15" presetID="37" presetClass="entr" presetSubtype="0" fill="hold" nodeType="withEffect">
                                      <p:stCondLst>
                                        <p:cond delay="75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750"/>
                                            <p:tgtEl>
                                              <p:spTgt spid="52"/>
                                            </p:tgtEl>
                                          </p:cBhvr>
                                        </p:animEffect>
                                        <p:anim calcmode="lin" valueType="num">
                                          <p:cBhvr>
                                            <p:cTn id="18" dur="750" fill="hold"/>
                                            <p:tgtEl>
                                              <p:spTgt spid="52"/>
                                            </p:tgtEl>
                                            <p:attrNameLst>
                                              <p:attrName>ppt_x</p:attrName>
                                            </p:attrNameLst>
                                          </p:cBhvr>
                                          <p:tavLst>
                                            <p:tav tm="0">
                                              <p:val>
                                                <p:strVal val="#ppt_x"/>
                                              </p:val>
                                            </p:tav>
                                            <p:tav tm="100000">
                                              <p:val>
                                                <p:strVal val="#ppt_x"/>
                                              </p:val>
                                            </p:tav>
                                          </p:tavLst>
                                        </p:anim>
                                        <p:anim calcmode="lin" valueType="num">
                                          <p:cBhvr>
                                            <p:cTn id="19" dur="675" decel="100000" fill="hold"/>
                                            <p:tgtEl>
                                              <p:spTgt spid="52"/>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52"/>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100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750"/>
                                            <p:tgtEl>
                                              <p:spTgt spid="63"/>
                                            </p:tgtEl>
                                          </p:cBhvr>
                                        </p:animEffect>
                                        <p:anim calcmode="lin" valueType="num">
                                          <p:cBhvr>
                                            <p:cTn id="24" dur="750" fill="hold"/>
                                            <p:tgtEl>
                                              <p:spTgt spid="63"/>
                                            </p:tgtEl>
                                            <p:attrNameLst>
                                              <p:attrName>ppt_x</p:attrName>
                                            </p:attrNameLst>
                                          </p:cBhvr>
                                          <p:tavLst>
                                            <p:tav tm="0">
                                              <p:val>
                                                <p:strVal val="#ppt_x"/>
                                              </p:val>
                                            </p:tav>
                                            <p:tav tm="100000">
                                              <p:val>
                                                <p:strVal val="#ppt_x"/>
                                              </p:val>
                                            </p:tav>
                                          </p:tavLst>
                                        </p:anim>
                                        <p:anim calcmode="lin" valueType="num">
                                          <p:cBhvr>
                                            <p:cTn id="25" dur="675" decel="100000" fill="hold"/>
                                            <p:tgtEl>
                                              <p:spTgt spid="63"/>
                                            </p:tgtEl>
                                            <p:attrNameLst>
                                              <p:attrName>ppt_y</p:attrName>
                                            </p:attrNameLst>
                                          </p:cBhvr>
                                          <p:tavLst>
                                            <p:tav tm="0">
                                              <p:val>
                                                <p:strVal val="#ppt_y+1"/>
                                              </p:val>
                                            </p:tav>
                                            <p:tav tm="100000">
                                              <p:val>
                                                <p:strVal val="#ppt_y-.03"/>
                                              </p:val>
                                            </p:tav>
                                          </p:tavLst>
                                        </p:anim>
                                        <p:anim calcmode="lin" valueType="num">
                                          <p:cBhvr>
                                            <p:cTn id="26" dur="75" accel="100000" fill="hold">
                                              <p:stCondLst>
                                                <p:cond delay="675"/>
                                              </p:stCondLst>
                                            </p:cTn>
                                            <p:tgtEl>
                                              <p:spTgt spid="63"/>
                                            </p:tgtEl>
                                            <p:attrNameLst>
                                              <p:attrName>ppt_y</p:attrName>
                                            </p:attrNameLst>
                                          </p:cBhvr>
                                          <p:tavLst>
                                            <p:tav tm="0">
                                              <p:val>
                                                <p:strVal val="#ppt_y-.03"/>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250" fill="hold"/>
                                            <p:tgtEl>
                                              <p:spTgt spid="44"/>
                                            </p:tgtEl>
                                            <p:attrNameLst>
                                              <p:attrName>ppt_x</p:attrName>
                                            </p:attrNameLst>
                                          </p:cBhvr>
                                          <p:tavLst>
                                            <p:tav tm="0">
                                              <p:val>
                                                <p:strVal val="0-#ppt_w/2"/>
                                              </p:val>
                                            </p:tav>
                                            <p:tav tm="100000">
                                              <p:val>
                                                <p:strVal val="#ppt_x"/>
                                              </p:val>
                                            </p:tav>
                                          </p:tavLst>
                                        </p:anim>
                                        <p:anim calcmode="lin" valueType="num">
                                          <p:cBhvr additive="base">
                                            <p:cTn id="30" dur="25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551543" y="590669"/>
              <a:ext cx="2818674"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选题背景及意义</a:t>
              </a:r>
            </a:p>
          </p:txBody>
        </p:sp>
      </p:grpSp>
      <p:grpSp>
        <p:nvGrpSpPr>
          <p:cNvPr id="9" name="组合 8"/>
          <p:cNvGrpSpPr/>
          <p:nvPr/>
        </p:nvGrpSpPr>
        <p:grpSpPr>
          <a:xfrm>
            <a:off x="11550317" y="6507185"/>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3" y="6507185"/>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597632" y="1257167"/>
            <a:ext cx="1693092"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行业大背景</a:t>
            </a:r>
            <a:endParaRPr lang="en-US" altLang="zh-CN" b="1" dirty="0">
              <a:solidFill>
                <a:schemeClr val="tx2">
                  <a:lumMod val="75000"/>
                </a:schemeClr>
              </a:solidFill>
              <a:latin typeface="+mn-ea"/>
              <a:sym typeface="+mn-ea"/>
            </a:endParaRPr>
          </a:p>
        </p:txBody>
      </p:sp>
      <p:graphicFrame>
        <p:nvGraphicFramePr>
          <p:cNvPr id="17" name="图表 16"/>
          <p:cNvGraphicFramePr>
            <a:graphicFrameLocks/>
          </p:cNvGraphicFramePr>
          <p:nvPr>
            <p:extLst/>
          </p:nvPr>
        </p:nvGraphicFramePr>
        <p:xfrm>
          <a:off x="817295" y="1928537"/>
          <a:ext cx="3295055" cy="2312009"/>
        </p:xfrm>
        <a:graphic>
          <a:graphicData uri="http://schemas.openxmlformats.org/drawingml/2006/chart">
            <c:chart xmlns:c="http://schemas.openxmlformats.org/drawingml/2006/chart" xmlns:r="http://schemas.openxmlformats.org/officeDocument/2006/relationships" r:id="rId3"/>
          </a:graphicData>
        </a:graphic>
      </p:graphicFrame>
      <p:grpSp>
        <p:nvGrpSpPr>
          <p:cNvPr id="32" name="组合 31"/>
          <p:cNvGrpSpPr/>
          <p:nvPr/>
        </p:nvGrpSpPr>
        <p:grpSpPr>
          <a:xfrm>
            <a:off x="1072192" y="4423968"/>
            <a:ext cx="2785259" cy="948526"/>
            <a:chOff x="4304043" y="1286668"/>
            <a:chExt cx="3837944" cy="2757793"/>
          </a:xfrm>
          <a:effectLst>
            <a:outerShdw blurRad="381000" dist="254000" dir="8100000" algn="tr" rotWithShape="0">
              <a:prstClr val="black">
                <a:alpha val="40000"/>
              </a:prstClr>
            </a:outerShdw>
          </a:effectLst>
        </p:grpSpPr>
        <p:sp>
          <p:nvSpPr>
            <p:cNvPr id="33" name="圆角矩形 3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304486" y="1330004"/>
              <a:ext cx="3816411"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ts val="2500"/>
                </a:lnSpc>
              </a:pPr>
              <a:r>
                <a:rPr lang="zh-CN" altLang="zh-CN" sz="2000" b="1" dirty="0" smtClean="0">
                  <a:solidFill>
                    <a:schemeClr val="tx1">
                      <a:lumMod val="95000"/>
                      <a:lumOff val="5000"/>
                    </a:schemeClr>
                  </a:solidFill>
                  <a:latin typeface="华文仿宋" panose="02010600040101010101" pitchFamily="2" charset="-122"/>
                  <a:ea typeface="华文仿宋" panose="02010600040101010101" pitchFamily="2" charset="-122"/>
                </a:rPr>
                <a:t>汽车</a:t>
              </a:r>
              <a:r>
                <a:rPr lang="zh-CN" altLang="zh-CN" sz="2000" b="1" dirty="0">
                  <a:solidFill>
                    <a:schemeClr val="tx1">
                      <a:lumMod val="95000"/>
                      <a:lumOff val="5000"/>
                    </a:schemeClr>
                  </a:solidFill>
                  <a:latin typeface="华文仿宋" panose="02010600040101010101" pitchFamily="2" charset="-122"/>
                  <a:ea typeface="华文仿宋" panose="02010600040101010101" pitchFamily="2" charset="-122"/>
                </a:rPr>
                <a:t>保有</a:t>
              </a:r>
              <a:r>
                <a:rPr lang="zh-CN" altLang="zh-CN" sz="2000" b="1" dirty="0" smtClean="0">
                  <a:solidFill>
                    <a:schemeClr val="tx1">
                      <a:lumMod val="95000"/>
                      <a:lumOff val="5000"/>
                    </a:schemeClr>
                  </a:solidFill>
                  <a:latin typeface="华文仿宋" panose="02010600040101010101" pitchFamily="2" charset="-122"/>
                  <a:ea typeface="华文仿宋" panose="02010600040101010101" pitchFamily="2" charset="-122"/>
                </a:rPr>
                <a:t>量</a:t>
              </a:r>
              <a:r>
                <a:rPr lang="zh-CN" altLang="en-US" sz="2000" b="1" dirty="0" smtClean="0">
                  <a:solidFill>
                    <a:schemeClr val="tx1">
                      <a:lumMod val="95000"/>
                      <a:lumOff val="5000"/>
                    </a:schemeClr>
                  </a:solidFill>
                  <a:latin typeface="华文仿宋" panose="02010600040101010101" pitchFamily="2" charset="-122"/>
                  <a:ea typeface="华文仿宋" panose="02010600040101010101" pitchFamily="2" charset="-122"/>
                </a:rPr>
                <a:t>、</a:t>
              </a:r>
              <a:r>
                <a:rPr lang="zh-CN" altLang="zh-CN" sz="2000" b="1" dirty="0" smtClean="0">
                  <a:solidFill>
                    <a:schemeClr val="tx1">
                      <a:lumMod val="95000"/>
                      <a:lumOff val="5000"/>
                    </a:schemeClr>
                  </a:solidFill>
                  <a:latin typeface="华文仿宋" panose="02010600040101010101" pitchFamily="2" charset="-122"/>
                  <a:ea typeface="华文仿宋" panose="02010600040101010101" pitchFamily="2" charset="-122"/>
                </a:rPr>
                <a:t>汽车驾驶</a:t>
              </a:r>
              <a:r>
                <a:rPr lang="zh-CN" altLang="zh-CN" sz="2000" b="1" dirty="0">
                  <a:solidFill>
                    <a:schemeClr val="tx1">
                      <a:lumMod val="95000"/>
                      <a:lumOff val="5000"/>
                    </a:schemeClr>
                  </a:solidFill>
                  <a:latin typeface="华文仿宋" panose="02010600040101010101" pitchFamily="2" charset="-122"/>
                  <a:ea typeface="华文仿宋" panose="02010600040101010101" pitchFamily="2" charset="-122"/>
                </a:rPr>
                <a:t>员</a:t>
              </a:r>
              <a:r>
                <a:rPr lang="zh-CN" altLang="zh-CN" sz="2000" b="1" dirty="0" smtClean="0">
                  <a:solidFill>
                    <a:schemeClr val="tx1">
                      <a:lumMod val="95000"/>
                      <a:lumOff val="5000"/>
                    </a:schemeClr>
                  </a:solidFill>
                  <a:latin typeface="华文仿宋" panose="02010600040101010101" pitchFamily="2" charset="-122"/>
                  <a:ea typeface="华文仿宋" panose="02010600040101010101" pitchFamily="2" charset="-122"/>
                </a:rPr>
                <a:t>人数</a:t>
              </a:r>
              <a:r>
                <a:rPr lang="zh-CN" altLang="en-US" sz="2000" b="1" dirty="0" smtClean="0">
                  <a:solidFill>
                    <a:schemeClr val="tx1">
                      <a:lumMod val="95000"/>
                      <a:lumOff val="5000"/>
                    </a:schemeClr>
                  </a:solidFill>
                  <a:latin typeface="华文仿宋" panose="02010600040101010101" pitchFamily="2" charset="-122"/>
                  <a:ea typeface="华文仿宋" panose="02010600040101010101" pitchFamily="2" charset="-122"/>
                </a:rPr>
                <a:t>连年增长</a:t>
              </a:r>
              <a:endParaRPr lang="zh-CN" altLang="en-US" sz="2000" dirty="0">
                <a:solidFill>
                  <a:schemeClr val="tx1">
                    <a:lumMod val="95000"/>
                    <a:lumOff val="5000"/>
                  </a:schemeClr>
                </a:solidFill>
                <a:latin typeface="华文仿宋" panose="02010600040101010101" pitchFamily="2" charset="-122"/>
                <a:ea typeface="华文仿宋" panose="02010600040101010101" pitchFamily="2" charset="-122"/>
              </a:endParaRPr>
            </a:p>
          </p:txBody>
        </p:sp>
      </p:grpSp>
      <p:graphicFrame>
        <p:nvGraphicFramePr>
          <p:cNvPr id="35" name="图表 34"/>
          <p:cNvGraphicFramePr>
            <a:graphicFrameLocks noChangeAspect="1"/>
          </p:cNvGraphicFramePr>
          <p:nvPr>
            <p:extLst/>
          </p:nvPr>
        </p:nvGraphicFramePr>
        <p:xfrm>
          <a:off x="4436379" y="1897802"/>
          <a:ext cx="3884178" cy="2342744"/>
        </p:xfrm>
        <a:graphic>
          <a:graphicData uri="http://schemas.openxmlformats.org/drawingml/2006/chart">
            <c:chart xmlns:c="http://schemas.openxmlformats.org/drawingml/2006/chart" xmlns:r="http://schemas.openxmlformats.org/officeDocument/2006/relationships" r:id="rId4"/>
          </a:graphicData>
        </a:graphic>
      </p:graphicFrame>
      <p:grpSp>
        <p:nvGrpSpPr>
          <p:cNvPr id="37" name="组合 36"/>
          <p:cNvGrpSpPr/>
          <p:nvPr/>
        </p:nvGrpSpPr>
        <p:grpSpPr>
          <a:xfrm>
            <a:off x="4789024" y="4438873"/>
            <a:ext cx="3178887" cy="961200"/>
            <a:chOff x="4304043" y="1286668"/>
            <a:chExt cx="3837944" cy="2757793"/>
          </a:xfrm>
          <a:effectLst>
            <a:outerShdw blurRad="381000" dist="254000" dir="8100000" algn="tr" rotWithShape="0">
              <a:prstClr val="black">
                <a:alpha val="40000"/>
              </a:prstClr>
            </a:outerShdw>
          </a:effectLst>
        </p:grpSpPr>
        <p:sp>
          <p:nvSpPr>
            <p:cNvPr id="38" name="圆角矩形 3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4304486" y="1330004"/>
              <a:ext cx="3816411"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nSpc>
                  <a:spcPts val="2500"/>
                </a:lnSpc>
              </a:pPr>
              <a:r>
                <a:rPr lang="zh-CN" altLang="en-US" sz="2000" b="1" dirty="0" smtClean="0">
                  <a:solidFill>
                    <a:schemeClr val="tx1">
                      <a:lumMod val="95000"/>
                      <a:lumOff val="5000"/>
                    </a:schemeClr>
                  </a:solidFill>
                  <a:latin typeface="华文仿宋" panose="02010600040101010101" pitchFamily="2" charset="-122"/>
                  <a:ea typeface="华文仿宋" panose="02010600040101010101" pitchFamily="2" charset="-122"/>
                </a:rPr>
                <a:t>因交通事故造成死亡人数高居不下</a:t>
              </a:r>
              <a:endParaRPr lang="en-US" altLang="zh-CN" sz="2000" b="1" dirty="0" smtClean="0">
                <a:solidFill>
                  <a:schemeClr val="tx1">
                    <a:lumMod val="95000"/>
                    <a:lumOff val="5000"/>
                  </a:schemeClr>
                </a:solidFill>
                <a:latin typeface="华文仿宋" panose="02010600040101010101" pitchFamily="2" charset="-122"/>
                <a:ea typeface="华文仿宋" panose="02010600040101010101" pitchFamily="2" charset="-122"/>
              </a:endParaRPr>
            </a:p>
          </p:txBody>
        </p:sp>
      </p:grpSp>
      <p:graphicFrame>
        <p:nvGraphicFramePr>
          <p:cNvPr id="46" name="图表 45"/>
          <p:cNvGraphicFramePr>
            <a:graphicFrameLocks/>
          </p:cNvGraphicFramePr>
          <p:nvPr>
            <p:extLst/>
          </p:nvPr>
        </p:nvGraphicFramePr>
        <p:xfrm>
          <a:off x="8208792" y="2047875"/>
          <a:ext cx="3845344" cy="2192671"/>
        </p:xfrm>
        <a:graphic>
          <a:graphicData uri="http://schemas.openxmlformats.org/drawingml/2006/chart">
            <c:chart xmlns:c="http://schemas.openxmlformats.org/drawingml/2006/chart" xmlns:r="http://schemas.openxmlformats.org/officeDocument/2006/relationships" r:id="rId5"/>
          </a:graphicData>
        </a:graphic>
      </p:graphicFrame>
      <p:grpSp>
        <p:nvGrpSpPr>
          <p:cNvPr id="47" name="组合 46"/>
          <p:cNvGrpSpPr/>
          <p:nvPr/>
        </p:nvGrpSpPr>
        <p:grpSpPr>
          <a:xfrm>
            <a:off x="8799049" y="4453977"/>
            <a:ext cx="3178887" cy="961200"/>
            <a:chOff x="4304043" y="1286668"/>
            <a:chExt cx="3837944" cy="2757793"/>
          </a:xfrm>
          <a:effectLst>
            <a:outerShdw blurRad="381000" dist="254000" dir="8100000" algn="tr" rotWithShape="0">
              <a:prstClr val="black">
                <a:alpha val="40000"/>
              </a:prstClr>
            </a:outerShdw>
          </a:effectLst>
        </p:grpSpPr>
        <p:sp>
          <p:nvSpPr>
            <p:cNvPr id="48" name="圆角矩形 4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304486" y="1330004"/>
              <a:ext cx="3816411"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nSpc>
                  <a:spcPts val="2500"/>
                </a:lnSpc>
              </a:pPr>
              <a:r>
                <a:rPr lang="zh-CN" altLang="en-US" sz="2000" b="1" dirty="0" smtClean="0">
                  <a:solidFill>
                    <a:schemeClr val="tx1">
                      <a:lumMod val="95000"/>
                      <a:lumOff val="5000"/>
                    </a:schemeClr>
                  </a:solidFill>
                  <a:latin typeface="华文仿宋" panose="02010600040101010101" pitchFamily="2" charset="-122"/>
                  <a:ea typeface="华文仿宋" panose="02010600040101010101" pitchFamily="2" charset="-122"/>
                </a:rPr>
                <a:t>人为因素是造成交通事故的主要原因</a:t>
              </a:r>
              <a:endParaRPr lang="en-US" altLang="zh-CN" sz="2000" b="1" dirty="0" smtClean="0">
                <a:solidFill>
                  <a:schemeClr val="tx1">
                    <a:lumMod val="95000"/>
                    <a:lumOff val="5000"/>
                  </a:schemeClr>
                </a:solidFill>
                <a:latin typeface="华文仿宋" panose="02010600040101010101" pitchFamily="2" charset="-122"/>
                <a:ea typeface="华文仿宋" panose="02010600040101010101" pitchFamily="2" charset="-122"/>
              </a:endParaRPr>
            </a:p>
          </p:txBody>
        </p:sp>
      </p:grpSp>
    </p:spTree>
    <p:extLst>
      <p:ext uri="{BB962C8B-B14F-4D97-AF65-F5344CB8AC3E}">
        <p14:creationId xmlns:p14="http://schemas.microsoft.com/office/powerpoint/2010/main" val="145574642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1550317" y="6507185"/>
            <a:ext cx="299785" cy="299785"/>
            <a:chOff x="11550315" y="6496550"/>
            <a:chExt cx="299785" cy="299785"/>
          </a:xfrm>
        </p:grpSpPr>
        <p:sp>
          <p:nvSpPr>
            <p:cNvPr id="32" name="椭圆 31"/>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flipH="1">
            <a:off x="11055773" y="6507185"/>
            <a:ext cx="299785" cy="299785"/>
            <a:chOff x="11550315" y="6496550"/>
            <a:chExt cx="299785" cy="299785"/>
          </a:xfrm>
        </p:grpSpPr>
        <p:sp>
          <p:nvSpPr>
            <p:cNvPr id="35" name="椭圆 3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0" y="543361"/>
            <a:ext cx="3370216" cy="508973"/>
            <a:chOff x="0" y="543361"/>
            <a:chExt cx="3370216" cy="508973"/>
          </a:xfrm>
        </p:grpSpPr>
        <p:grpSp>
          <p:nvGrpSpPr>
            <p:cNvPr id="39" name="组合 38"/>
            <p:cNvGrpSpPr/>
            <p:nvPr/>
          </p:nvGrpSpPr>
          <p:grpSpPr>
            <a:xfrm>
              <a:off x="0" y="543361"/>
              <a:ext cx="3370216" cy="493479"/>
              <a:chOff x="0" y="288813"/>
              <a:chExt cx="3370216" cy="493479"/>
            </a:xfrm>
            <a:solidFill>
              <a:srgbClr val="131426"/>
            </a:solidFill>
          </p:grpSpPr>
          <p:sp>
            <p:nvSpPr>
              <p:cNvPr id="41" name="矩形 40"/>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
            <p:cNvSpPr txBox="1"/>
            <p:nvPr/>
          </p:nvSpPr>
          <p:spPr>
            <a:xfrm>
              <a:off x="557351" y="590669"/>
              <a:ext cx="2812865"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选题背景及意义</a:t>
              </a:r>
            </a:p>
          </p:txBody>
        </p:sp>
      </p:grpSp>
      <p:sp>
        <p:nvSpPr>
          <p:cNvPr id="2" name="Rectangle 2"/>
          <p:cNvSpPr>
            <a:spLocks noChangeArrowheads="1"/>
          </p:cNvSpPr>
          <p:nvPr/>
        </p:nvSpPr>
        <p:spPr bwMode="auto">
          <a:xfrm>
            <a:off x="5857933" y="3763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692221990"/>
              </p:ext>
            </p:extLst>
          </p:nvPr>
        </p:nvGraphicFramePr>
        <p:xfrm>
          <a:off x="1825946" y="2717822"/>
          <a:ext cx="8540107" cy="3656013"/>
        </p:xfrm>
        <a:graphic>
          <a:graphicData uri="http://schemas.openxmlformats.org/presentationml/2006/ole">
            <mc:AlternateContent xmlns:mc="http://schemas.openxmlformats.org/markup-compatibility/2006">
              <mc:Choice xmlns:v="urn:schemas-microsoft-com:vml" Requires="v">
                <p:oleObj spid="_x0000_s3132" name="Visio" r:id="rId5" imgW="9448800" imgH="3981450" progId="Visio.Drawing.15">
                  <p:embed/>
                </p:oleObj>
              </mc:Choice>
              <mc:Fallback>
                <p:oleObj name="Visio" r:id="rId5" imgW="9448800" imgH="3981450" progId="Visio.Drawing.15">
                  <p:embed/>
                  <p:pic>
                    <p:nvPicPr>
                      <p:cNvPr id="0" name=""/>
                      <p:cNvPicPr>
                        <a:picLocks noChangeAspect="1" noChangeArrowheads="1"/>
                      </p:cNvPicPr>
                      <p:nvPr/>
                    </p:nvPicPr>
                    <p:blipFill>
                      <a:blip r:embed="rId6"/>
                      <a:srcRect/>
                      <a:stretch>
                        <a:fillRect/>
                      </a:stretch>
                    </p:blipFill>
                    <p:spPr bwMode="auto">
                      <a:xfrm>
                        <a:off x="1825946" y="2717822"/>
                        <a:ext cx="8540107" cy="3656013"/>
                      </a:xfrm>
                      <a:prstGeom prst="rect">
                        <a:avLst/>
                      </a:prstGeom>
                      <a:noFill/>
                    </p:spPr>
                  </p:pic>
                </p:oleObj>
              </mc:Fallback>
            </mc:AlternateContent>
          </a:graphicData>
        </a:graphic>
      </p:graphicFrame>
      <p:sp>
        <p:nvSpPr>
          <p:cNvPr id="4" name="矩形 3"/>
          <p:cNvSpPr/>
          <p:nvPr/>
        </p:nvSpPr>
        <p:spPr>
          <a:xfrm>
            <a:off x="557351" y="1129953"/>
            <a:ext cx="10498422" cy="1408078"/>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选题意义</a:t>
            </a:r>
            <a:endParaRPr lang="en-US" altLang="zh-CN"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r>
              <a:rPr lang="zh-CN" altLang="en-US" sz="1600" dirty="0" smtClean="0">
                <a:latin typeface="+mn-ea"/>
                <a:sym typeface="+mn-ea"/>
              </a:rPr>
              <a:t>自动</a:t>
            </a:r>
            <a:r>
              <a:rPr lang="zh-CN" altLang="en-US" sz="1600" dirty="0" smtClean="0">
                <a:latin typeface="+mn-ea"/>
                <a:sym typeface="+mn-ea"/>
              </a:rPr>
              <a:t>驾驶技术框架包括感知</a:t>
            </a:r>
            <a:r>
              <a:rPr lang="en-US" altLang="zh-CN" sz="1600" dirty="0" smtClean="0">
                <a:latin typeface="+mn-ea"/>
                <a:sym typeface="+mn-ea"/>
              </a:rPr>
              <a:t>-</a:t>
            </a:r>
            <a:r>
              <a:rPr lang="zh-CN" altLang="en-US" sz="1600" dirty="0" smtClean="0">
                <a:latin typeface="+mn-ea"/>
                <a:sym typeface="+mn-ea"/>
              </a:rPr>
              <a:t>决策</a:t>
            </a:r>
            <a:r>
              <a:rPr lang="en-US" altLang="zh-CN" sz="1600" dirty="0" smtClean="0">
                <a:latin typeface="+mn-ea"/>
                <a:sym typeface="+mn-ea"/>
              </a:rPr>
              <a:t>-</a:t>
            </a:r>
            <a:r>
              <a:rPr lang="zh-CN" altLang="en-US" sz="1600" dirty="0" smtClean="0">
                <a:latin typeface="+mn-ea"/>
                <a:sym typeface="+mn-ea"/>
              </a:rPr>
              <a:t>控制三个阶段，其中交通场景感知作为信息输入阶段对整体起到至关重要的作用。而人类驾驶员所获取的道路信息</a:t>
            </a:r>
            <a:r>
              <a:rPr lang="en-US" altLang="zh-CN" sz="1600" dirty="0" smtClean="0">
                <a:latin typeface="+mn-ea"/>
                <a:sym typeface="+mn-ea"/>
              </a:rPr>
              <a:t>80%</a:t>
            </a:r>
            <a:r>
              <a:rPr lang="zh-CN" altLang="en-US" sz="1600" dirty="0" smtClean="0">
                <a:latin typeface="+mn-ea"/>
                <a:sym typeface="+mn-ea"/>
              </a:rPr>
              <a:t>来自于</a:t>
            </a:r>
            <a:r>
              <a:rPr lang="zh-CN" altLang="en-US" sz="1600" dirty="0" smtClean="0">
                <a:latin typeface="+mn-ea"/>
                <a:sym typeface="+mn-ea"/>
              </a:rPr>
              <a:t>视觉，</a:t>
            </a:r>
            <a:r>
              <a:rPr lang="zh-CN" altLang="en-US" sz="1600" dirty="0" smtClean="0">
                <a:latin typeface="+mn-ea"/>
                <a:sym typeface="+mn-ea"/>
              </a:rPr>
              <a:t>所以，研究基于视觉认知的</a:t>
            </a:r>
            <a:r>
              <a:rPr lang="zh-CN" altLang="en-US" sz="1600" dirty="0">
                <a:latin typeface="+mn-ea"/>
                <a:sym typeface="+mn-ea"/>
              </a:rPr>
              <a:t>环境</a:t>
            </a:r>
            <a:r>
              <a:rPr lang="zh-CN" altLang="en-US" sz="1600" dirty="0" smtClean="0">
                <a:latin typeface="+mn-ea"/>
                <a:sym typeface="+mn-ea"/>
              </a:rPr>
              <a:t>感知，对于</a:t>
            </a:r>
            <a:r>
              <a:rPr lang="zh-CN" altLang="en-US" sz="1600" dirty="0">
                <a:latin typeface="+mn-ea"/>
                <a:sym typeface="+mn-ea"/>
              </a:rPr>
              <a:t>障碍物检测、可通行性分析等具有十分重要</a:t>
            </a:r>
            <a:r>
              <a:rPr lang="zh-CN" altLang="en-US" sz="1600" dirty="0" smtClean="0">
                <a:latin typeface="+mn-ea"/>
                <a:sym typeface="+mn-ea"/>
              </a:rPr>
              <a:t>意义。</a:t>
            </a:r>
            <a:endParaRPr lang="en-US" altLang="zh-CN" sz="1600" dirty="0">
              <a:latin typeface="+mn-ea"/>
              <a:sym typeface="+mn-ea"/>
            </a:endParaRPr>
          </a:p>
        </p:txBody>
      </p:sp>
      <p:sp>
        <p:nvSpPr>
          <p:cNvPr id="6" name="圆角矩形 5"/>
          <p:cNvSpPr/>
          <p:nvPr/>
        </p:nvSpPr>
        <p:spPr>
          <a:xfrm>
            <a:off x="1634247" y="2646638"/>
            <a:ext cx="1418564" cy="104014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1930408260"/>
      </p:ext>
    </p:extLst>
  </p:cSld>
  <p:clrMapOvr>
    <a:masterClrMapping/>
  </p:clrMapOvr>
  <mc:AlternateContent xmlns:mc="http://schemas.openxmlformats.org/markup-compatibility/2006">
    <mc:Choice xmlns:p14="http://schemas.microsoft.com/office/powerpoint/2010/main" Requires="p14">
      <p:transition spd="slow" p14:dur="2000" advTm="28784"/>
    </mc:Choice>
    <mc:Fallback>
      <p:transition spd="slow" advTm="2878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14:bounceEnd="28000">
                                          <p:cBhvr additive="base">
                                            <p:cTn id="7" dur="250" fill="hold"/>
                                            <p:tgtEl>
                                              <p:spTgt spid="38"/>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0-#ppt_w/2"/>
                                              </p:val>
                                            </p:tav>
                                            <p:tav tm="100000">
                                              <p:val>
                                                <p:strVal val="#ppt_x"/>
                                              </p:val>
                                            </p:tav>
                                          </p:tavLst>
                                        </p:anim>
                                        <p:anim calcmode="lin" valueType="num">
                                          <p:cBhvr additive="base">
                                            <p:cTn id="8" dur="25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组合 128"/>
          <p:cNvGrpSpPr/>
          <p:nvPr/>
        </p:nvGrpSpPr>
        <p:grpSpPr>
          <a:xfrm>
            <a:off x="11550317" y="6507185"/>
            <a:ext cx="299785" cy="299785"/>
            <a:chOff x="11550315" y="6496550"/>
            <a:chExt cx="299785" cy="299785"/>
          </a:xfrm>
        </p:grpSpPr>
        <p:sp>
          <p:nvSpPr>
            <p:cNvPr id="130" name="椭圆 12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flipH="1">
            <a:off x="11055773" y="6507185"/>
            <a:ext cx="299785" cy="299785"/>
            <a:chOff x="11550315" y="6496550"/>
            <a:chExt cx="299785" cy="299785"/>
          </a:xfrm>
        </p:grpSpPr>
        <p:sp>
          <p:nvSpPr>
            <p:cNvPr id="133" name="椭圆 13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右箭头 13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467347" y="1186946"/>
            <a:ext cx="2390398"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卷积神经网络结构</a:t>
            </a:r>
            <a:endParaRPr lang="en-US" altLang="zh-CN" b="1" dirty="0">
              <a:solidFill>
                <a:schemeClr val="tx2">
                  <a:lumMod val="75000"/>
                </a:schemeClr>
              </a:solidFill>
              <a:latin typeface="+mn-ea"/>
              <a:sym typeface="+mn-ea"/>
            </a:endParaRPr>
          </a:p>
        </p:txBody>
      </p:sp>
      <p:sp>
        <p:nvSpPr>
          <p:cNvPr id="3" name="Rectangle 2"/>
          <p:cNvSpPr>
            <a:spLocks noChangeArrowheads="1"/>
          </p:cNvSpPr>
          <p:nvPr/>
        </p:nvSpPr>
        <p:spPr bwMode="auto">
          <a:xfrm flipV="1">
            <a:off x="2152072" y="2392217"/>
            <a:ext cx="1373760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nvPr>
        </p:nvGraphicFramePr>
        <p:xfrm>
          <a:off x="2152072" y="2150342"/>
          <a:ext cx="7381007" cy="2232602"/>
        </p:xfrm>
        <a:graphic>
          <a:graphicData uri="http://schemas.openxmlformats.org/presentationml/2006/ole">
            <mc:AlternateContent xmlns:mc="http://schemas.openxmlformats.org/markup-compatibility/2006">
              <mc:Choice xmlns:v="urn:schemas-microsoft-com:vml" Requires="v">
                <p:oleObj spid="_x0000_s30726" name="Visio" r:id="rId4" imgW="6343610" imgH="1866861" progId="Visio.Drawing.15">
                  <p:embed/>
                </p:oleObj>
              </mc:Choice>
              <mc:Fallback>
                <p:oleObj name="Visio" r:id="rId4" imgW="6343610" imgH="1866861"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072" y="2150342"/>
                        <a:ext cx="7381007" cy="2232602"/>
                      </a:xfrm>
                      <a:prstGeom prst="rect">
                        <a:avLst/>
                      </a:prstGeom>
                      <a:noFill/>
                    </p:spPr>
                  </p:pic>
                </p:oleObj>
              </mc:Fallback>
            </mc:AlternateContent>
          </a:graphicData>
        </a:graphic>
      </p:graphicFrame>
      <p:grpSp>
        <p:nvGrpSpPr>
          <p:cNvPr id="16" name="组合 15"/>
          <p:cNvGrpSpPr/>
          <p:nvPr/>
        </p:nvGrpSpPr>
        <p:grpSpPr>
          <a:xfrm>
            <a:off x="0" y="543361"/>
            <a:ext cx="4394252" cy="878305"/>
            <a:chOff x="0" y="543361"/>
            <a:chExt cx="3370216" cy="878305"/>
          </a:xfrm>
        </p:grpSpPr>
        <p:grpSp>
          <p:nvGrpSpPr>
            <p:cNvPr id="17" name="组合 16"/>
            <p:cNvGrpSpPr/>
            <p:nvPr/>
          </p:nvGrpSpPr>
          <p:grpSpPr>
            <a:xfrm>
              <a:off x="0" y="543361"/>
              <a:ext cx="3370216" cy="493479"/>
              <a:chOff x="0" y="288813"/>
              <a:chExt cx="3370216" cy="493479"/>
            </a:xfrm>
            <a:solidFill>
              <a:srgbClr val="131426"/>
            </a:solidFill>
          </p:grpSpPr>
          <p:sp>
            <p:nvSpPr>
              <p:cNvPr id="19" name="矩形 18"/>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3"/>
            <p:cNvSpPr txBox="1"/>
            <p:nvPr/>
          </p:nvSpPr>
          <p:spPr>
            <a:xfrm>
              <a:off x="537029" y="590669"/>
              <a:ext cx="2833187" cy="830997"/>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卷积神经网络及其优化</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92429378"/>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80000" y="80000"/>
                                    </p:animScale>
                                  </p:childTnLst>
                                </p:cTn>
                              </p:par>
                              <p:par>
                                <p:cTn id="7" presetID="42" presetClass="path" presetSubtype="0" accel="50000" decel="50000" fill="hold" nodeType="withEffect">
                                  <p:stCondLst>
                                    <p:cond delay="0"/>
                                  </p:stCondLst>
                                  <p:childTnLst>
                                    <p:animMotion origin="layout" path="M 3.33333E-6 1.11111E-6 L 0.22838 -0.26181 " pathEditMode="relative" rAng="0" ptsTypes="AA">
                                      <p:cBhvr>
                                        <p:cTn id="8" dur="2000" fill="hold"/>
                                        <p:tgtEl>
                                          <p:spTgt spid="9"/>
                                        </p:tgtEl>
                                        <p:attrNameLst>
                                          <p:attrName>ppt_x</p:attrName>
                                          <p:attrName>ppt_y</p:attrName>
                                        </p:attrNameLst>
                                      </p:cBhvr>
                                      <p:rCtr x="11419" y="-1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4394252" cy="878305"/>
            <a:chOff x="0" y="543361"/>
            <a:chExt cx="3370216"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537029" y="590669"/>
              <a:ext cx="2833187" cy="830997"/>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卷积神经网络及其优化</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11550317" y="6507185"/>
            <a:ext cx="299785" cy="299785"/>
            <a:chOff x="11550315" y="6496550"/>
            <a:chExt cx="299785" cy="299785"/>
          </a:xfrm>
        </p:grpSpPr>
        <p:sp>
          <p:nvSpPr>
            <p:cNvPr id="130" name="椭圆 12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flipH="1">
            <a:off x="11055773" y="6507185"/>
            <a:ext cx="299785" cy="299785"/>
            <a:chOff x="11550315" y="6496550"/>
            <a:chExt cx="299785" cy="299785"/>
          </a:xfrm>
        </p:grpSpPr>
        <p:sp>
          <p:nvSpPr>
            <p:cNvPr id="133" name="椭圆 13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右箭头 13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467347" y="1186946"/>
            <a:ext cx="2390398"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卷积神经网络结构</a:t>
            </a:r>
            <a:endParaRPr lang="en-US" altLang="zh-CN" b="1" dirty="0">
              <a:solidFill>
                <a:schemeClr val="tx2">
                  <a:lumMod val="75000"/>
                </a:schemeClr>
              </a:solidFill>
              <a:latin typeface="+mn-ea"/>
              <a:sym typeface="+mn-ea"/>
            </a:endParaRPr>
          </a:p>
        </p:txBody>
      </p:sp>
      <p:graphicFrame>
        <p:nvGraphicFramePr>
          <p:cNvPr id="9" name="对象 8"/>
          <p:cNvGraphicFramePr>
            <a:graphicFrameLocks noChangeAspect="1"/>
          </p:cNvGraphicFramePr>
          <p:nvPr/>
        </p:nvGraphicFramePr>
        <p:xfrm>
          <a:off x="6022454" y="643714"/>
          <a:ext cx="5475005" cy="1656076"/>
        </p:xfrm>
        <a:graphic>
          <a:graphicData uri="http://schemas.openxmlformats.org/presentationml/2006/ole">
            <mc:AlternateContent xmlns:mc="http://schemas.openxmlformats.org/markup-compatibility/2006">
              <mc:Choice xmlns:v="urn:schemas-microsoft-com:vml" Requires="v">
                <p:oleObj spid="_x0000_s31758" name="Visio" r:id="rId4" imgW="6343610" imgH="1866861" progId="Visio.Drawing.15">
                  <p:embed/>
                </p:oleObj>
              </mc:Choice>
              <mc:Fallback>
                <p:oleObj name="Visio" r:id="rId4" imgW="6343610" imgH="1866861"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2454" y="643714"/>
                        <a:ext cx="5475005" cy="1656076"/>
                      </a:xfrm>
                      <a:prstGeom prst="rect">
                        <a:avLst/>
                      </a:prstGeom>
                      <a:noFill/>
                    </p:spPr>
                  </p:pic>
                </p:oleObj>
              </mc:Fallback>
            </mc:AlternateContent>
          </a:graphicData>
        </a:graphic>
      </p:graphicFrame>
      <p:sp>
        <p:nvSpPr>
          <p:cNvPr id="10" name="Rectangle 2"/>
          <p:cNvSpPr>
            <a:spLocks noChangeArrowheads="1"/>
          </p:cNvSpPr>
          <p:nvPr/>
        </p:nvSpPr>
        <p:spPr bwMode="auto">
          <a:xfrm>
            <a:off x="933661" y="6897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p:cNvGraphicFramePr>
            <a:graphicFrameLocks noChangeAspect="1"/>
          </p:cNvGraphicFramePr>
          <p:nvPr>
            <p:extLst/>
          </p:nvPr>
        </p:nvGraphicFramePr>
        <p:xfrm>
          <a:off x="857298" y="3738025"/>
          <a:ext cx="4391025" cy="2286000"/>
        </p:xfrm>
        <a:graphic>
          <a:graphicData uri="http://schemas.openxmlformats.org/presentationml/2006/ole">
            <mc:AlternateContent xmlns:mc="http://schemas.openxmlformats.org/markup-compatibility/2006">
              <mc:Choice xmlns:v="urn:schemas-microsoft-com:vml" Requires="v">
                <p:oleObj spid="_x0000_s31759" name="Visio" r:id="rId6" imgW="4600602" imgH="2562210" progId="Visio.Drawing.15">
                  <p:embed/>
                </p:oleObj>
              </mc:Choice>
              <mc:Fallback>
                <p:oleObj name="Visio" r:id="rId6" imgW="4600602" imgH="2562210"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98" y="3738025"/>
                        <a:ext cx="4391025"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extLst/>
          </p:nvPr>
        </p:nvGraphicFramePr>
        <p:xfrm>
          <a:off x="6583051" y="4399940"/>
          <a:ext cx="4914408" cy="1099676"/>
        </p:xfrm>
        <a:graphic>
          <a:graphicData uri="http://schemas.openxmlformats.org/presentationml/2006/ole">
            <mc:AlternateContent xmlns:mc="http://schemas.openxmlformats.org/markup-compatibility/2006">
              <mc:Choice xmlns:v="urn:schemas-microsoft-com:vml" Requires="v">
                <p:oleObj spid="_x0000_s31760" name="Visio" r:id="rId8" imgW="6991430" imgH="1466857" progId="Visio.Drawing.15">
                  <p:embed/>
                </p:oleObj>
              </mc:Choice>
              <mc:Fallback>
                <p:oleObj name="Visio" r:id="rId8" imgW="6991430" imgH="1466857" progId="Visio.Drawing.1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3051" y="4399940"/>
                        <a:ext cx="4914408" cy="1099676"/>
                      </a:xfrm>
                      <a:prstGeom prst="rect">
                        <a:avLst/>
                      </a:prstGeom>
                      <a:noFill/>
                    </p:spPr>
                  </p:pic>
                </p:oleObj>
              </mc:Fallback>
            </mc:AlternateContent>
          </a:graphicData>
        </a:graphic>
      </p:graphicFrame>
      <p:grpSp>
        <p:nvGrpSpPr>
          <p:cNvPr id="33" name="组合 32"/>
          <p:cNvGrpSpPr/>
          <p:nvPr/>
        </p:nvGrpSpPr>
        <p:grpSpPr>
          <a:xfrm>
            <a:off x="641171" y="3239698"/>
            <a:ext cx="5302429" cy="2853652"/>
            <a:chOff x="641171" y="3277798"/>
            <a:chExt cx="5302429" cy="2853652"/>
          </a:xfrm>
        </p:grpSpPr>
        <p:sp>
          <p:nvSpPr>
            <p:cNvPr id="47" name="矩形 46"/>
            <p:cNvSpPr/>
            <p:nvPr/>
          </p:nvSpPr>
          <p:spPr>
            <a:xfrm>
              <a:off x="651753" y="3706800"/>
              <a:ext cx="5291847" cy="2424650"/>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flipV="1">
              <a:off x="641171" y="3315721"/>
              <a:ext cx="389951" cy="411150"/>
            </a:xfrm>
            <a:prstGeom prst="lin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p:cNvCxnSpPr/>
            <p:nvPr/>
          </p:nvCxnSpPr>
          <p:spPr>
            <a:xfrm>
              <a:off x="1031122" y="3324233"/>
              <a:ext cx="669108" cy="0"/>
            </a:xfrm>
            <a:prstGeom prst="lin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0" name="椭圆 49"/>
            <p:cNvSpPr/>
            <p:nvPr/>
          </p:nvSpPr>
          <p:spPr>
            <a:xfrm>
              <a:off x="1622374" y="3277798"/>
              <a:ext cx="81414" cy="92869"/>
            </a:xfrm>
            <a:prstGeom prst="ellipse">
              <a:avLst/>
            </a:prstGeom>
            <a:solidFill>
              <a:schemeClr val="tx2">
                <a:lumMod val="60000"/>
                <a:lumOff val="40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6459901" y="3254314"/>
            <a:ext cx="5252201" cy="2876282"/>
            <a:chOff x="467347" y="3255168"/>
            <a:chExt cx="5252201" cy="2876282"/>
          </a:xfrm>
        </p:grpSpPr>
        <p:sp>
          <p:nvSpPr>
            <p:cNvPr id="52" name="矩形 51"/>
            <p:cNvSpPr/>
            <p:nvPr/>
          </p:nvSpPr>
          <p:spPr>
            <a:xfrm>
              <a:off x="467347" y="3706800"/>
              <a:ext cx="5252201" cy="2424650"/>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flipV="1">
              <a:off x="467347" y="3295650"/>
              <a:ext cx="389951" cy="411150"/>
            </a:xfrm>
            <a:prstGeom prst="lin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857298" y="3295650"/>
              <a:ext cx="669108" cy="0"/>
            </a:xfrm>
            <a:prstGeom prst="lin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椭圆 54"/>
            <p:cNvSpPr/>
            <p:nvPr/>
          </p:nvSpPr>
          <p:spPr>
            <a:xfrm>
              <a:off x="1526406" y="3255168"/>
              <a:ext cx="81414" cy="92869"/>
            </a:xfrm>
            <a:prstGeom prst="ellipse">
              <a:avLst/>
            </a:prstGeom>
            <a:solidFill>
              <a:schemeClr val="tx2">
                <a:lumMod val="60000"/>
                <a:lumOff val="40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1776433" y="3108085"/>
            <a:ext cx="1105145" cy="369332"/>
          </a:xfrm>
          <a:prstGeom prst="rect">
            <a:avLst/>
          </a:prstGeom>
          <a:noFill/>
        </p:spPr>
        <p:txBody>
          <a:bodyPr wrap="square" rtlCol="0">
            <a:spAutoFit/>
          </a:bodyPr>
          <a:lstStyle/>
          <a:p>
            <a:r>
              <a:rPr lang="zh-CN" altLang="en-US" b="1" dirty="0" smtClean="0">
                <a:solidFill>
                  <a:schemeClr val="tx2">
                    <a:lumMod val="75000"/>
                  </a:schemeClr>
                </a:solidFill>
                <a:latin typeface="+mn-ea"/>
              </a:rPr>
              <a:t>卷积运算</a:t>
            </a:r>
            <a:endParaRPr lang="zh-CN" altLang="en-US" b="1" dirty="0">
              <a:solidFill>
                <a:schemeClr val="tx2">
                  <a:lumMod val="75000"/>
                </a:schemeClr>
              </a:solidFill>
              <a:latin typeface="+mn-ea"/>
            </a:endParaRPr>
          </a:p>
        </p:txBody>
      </p:sp>
      <p:sp>
        <p:nvSpPr>
          <p:cNvPr id="57" name="文本框 56"/>
          <p:cNvSpPr txBox="1"/>
          <p:nvPr/>
        </p:nvSpPr>
        <p:spPr>
          <a:xfrm>
            <a:off x="7603621" y="3123225"/>
            <a:ext cx="1105145" cy="369332"/>
          </a:xfrm>
          <a:prstGeom prst="rect">
            <a:avLst/>
          </a:prstGeom>
          <a:noFill/>
        </p:spPr>
        <p:txBody>
          <a:bodyPr wrap="square" rtlCol="0">
            <a:spAutoFit/>
          </a:bodyPr>
          <a:lstStyle/>
          <a:p>
            <a:r>
              <a:rPr lang="zh-CN" altLang="en-US" b="1" dirty="0" smtClean="0">
                <a:solidFill>
                  <a:schemeClr val="tx2">
                    <a:lumMod val="75000"/>
                  </a:schemeClr>
                </a:solidFill>
                <a:latin typeface="+mn-ea"/>
              </a:rPr>
              <a:t>池化</a:t>
            </a:r>
            <a:endParaRPr lang="zh-CN" altLang="en-US" b="1" dirty="0">
              <a:solidFill>
                <a:schemeClr val="tx2">
                  <a:lumMod val="75000"/>
                </a:schemeClr>
              </a:solidFill>
              <a:latin typeface="+mn-ea"/>
            </a:endParaRPr>
          </a:p>
        </p:txBody>
      </p:sp>
    </p:spTree>
    <p:extLst>
      <p:ext uri="{BB962C8B-B14F-4D97-AF65-F5344CB8AC3E}">
        <p14:creationId xmlns:p14="http://schemas.microsoft.com/office/powerpoint/2010/main" val="328988064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30"/>
                                        </p:tgtEl>
                                        <p:attrNameLst>
                                          <p:attrName>ppt_x</p:attrName>
                                        </p:attrNameLst>
                                      </p:cBhvr>
                                      <p:tavLst>
                                        <p:tav tm="0">
                                          <p:val>
                                            <p:strVal val="ppt_x"/>
                                          </p:val>
                                        </p:tav>
                                        <p:tav tm="100000">
                                          <p:val>
                                            <p:strVal val="0-ppt_w/2"/>
                                          </p:val>
                                        </p:tav>
                                      </p:tavLst>
                                    </p:anim>
                                    <p:anim calcmode="lin" valueType="num">
                                      <p:cBhvr additive="base">
                                        <p:cTn id="7" dur="500"/>
                                        <p:tgtEl>
                                          <p:spTgt spid="30"/>
                                        </p:tgtEl>
                                        <p:attrNameLst>
                                          <p:attrName>ppt_y</p:attrName>
                                        </p:attrNameLst>
                                      </p:cBhvr>
                                      <p:tavLst>
                                        <p:tav tm="0">
                                          <p:val>
                                            <p:strVal val="ppt_y"/>
                                          </p:val>
                                        </p:tav>
                                        <p:tav tm="100000">
                                          <p:val>
                                            <p:strVal val="ppt_y"/>
                                          </p:val>
                                        </p:tav>
                                      </p:tavLst>
                                    </p:anim>
                                    <p:set>
                                      <p:cBhvr>
                                        <p:cTn id="8" dur="1" fill="hold">
                                          <p:stCondLst>
                                            <p:cond delay="499"/>
                                          </p:stCondLst>
                                        </p:cTn>
                                        <p:tgtEl>
                                          <p:spTgt spid="30"/>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31"/>
                                        </p:tgtEl>
                                        <p:attrNameLst>
                                          <p:attrName>ppt_x</p:attrName>
                                        </p:attrNameLst>
                                      </p:cBhvr>
                                      <p:tavLst>
                                        <p:tav tm="0">
                                          <p:val>
                                            <p:strVal val="ppt_x"/>
                                          </p:val>
                                        </p:tav>
                                        <p:tav tm="100000">
                                          <p:val>
                                            <p:strVal val="0-ppt_w/2"/>
                                          </p:val>
                                        </p:tav>
                                      </p:tavLst>
                                    </p:anim>
                                    <p:anim calcmode="lin" valueType="num">
                                      <p:cBhvr additive="base">
                                        <p:cTn id="11" dur="500"/>
                                        <p:tgtEl>
                                          <p:spTgt spid="31"/>
                                        </p:tgtEl>
                                        <p:attrNameLst>
                                          <p:attrName>ppt_y</p:attrName>
                                        </p:attrNameLst>
                                      </p:cBhvr>
                                      <p:tavLst>
                                        <p:tav tm="0">
                                          <p:val>
                                            <p:strVal val="ppt_y"/>
                                          </p:val>
                                        </p:tav>
                                        <p:tav tm="100000">
                                          <p:val>
                                            <p:strVal val="ppt_y"/>
                                          </p:val>
                                        </p:tav>
                                      </p:tavLst>
                                    </p:anim>
                                    <p:set>
                                      <p:cBhvr>
                                        <p:cTn id="12" dur="1" fill="hold">
                                          <p:stCondLst>
                                            <p:cond delay="499"/>
                                          </p:stCondLst>
                                        </p:cTn>
                                        <p:tgtEl>
                                          <p:spTgt spid="31"/>
                                        </p:tgtEl>
                                        <p:attrNameLst>
                                          <p:attrName>style.visibility</p:attrName>
                                        </p:attrNameLst>
                                      </p:cBhvr>
                                      <p:to>
                                        <p:strVal val="hidden"/>
                                      </p:to>
                                    </p:set>
                                  </p:childTnLst>
                                </p:cTn>
                              </p:par>
                              <p:par>
                                <p:cTn id="13" presetID="2" presetClass="exit" presetSubtype="8" fill="hold" nodeType="withEffect">
                                  <p:stCondLst>
                                    <p:cond delay="0"/>
                                  </p:stCondLst>
                                  <p:childTnLst>
                                    <p:anim calcmode="lin" valueType="num">
                                      <p:cBhvr additive="base">
                                        <p:cTn id="14" dur="500"/>
                                        <p:tgtEl>
                                          <p:spTgt spid="33"/>
                                        </p:tgtEl>
                                        <p:attrNameLst>
                                          <p:attrName>ppt_x</p:attrName>
                                        </p:attrNameLst>
                                      </p:cBhvr>
                                      <p:tavLst>
                                        <p:tav tm="0">
                                          <p:val>
                                            <p:strVal val="ppt_x"/>
                                          </p:val>
                                        </p:tav>
                                        <p:tav tm="100000">
                                          <p:val>
                                            <p:strVal val="0-ppt_w/2"/>
                                          </p:val>
                                        </p:tav>
                                      </p:tavLst>
                                    </p:anim>
                                    <p:anim calcmode="lin" valueType="num">
                                      <p:cBhvr additive="base">
                                        <p:cTn id="15" dur="500"/>
                                        <p:tgtEl>
                                          <p:spTgt spid="33"/>
                                        </p:tgtEl>
                                        <p:attrNameLst>
                                          <p:attrName>ppt_y</p:attrName>
                                        </p:attrNameLst>
                                      </p:cBhvr>
                                      <p:tavLst>
                                        <p:tav tm="0">
                                          <p:val>
                                            <p:strVal val="ppt_y"/>
                                          </p:val>
                                        </p:tav>
                                        <p:tav tm="100000">
                                          <p:val>
                                            <p:strVal val="ppt_y"/>
                                          </p:val>
                                        </p:tav>
                                      </p:tavLst>
                                    </p:anim>
                                    <p:set>
                                      <p:cBhvr>
                                        <p:cTn id="16" dur="1" fill="hold">
                                          <p:stCondLst>
                                            <p:cond delay="499"/>
                                          </p:stCondLst>
                                        </p:cTn>
                                        <p:tgtEl>
                                          <p:spTgt spid="33"/>
                                        </p:tgtEl>
                                        <p:attrNameLst>
                                          <p:attrName>style.visibility</p:attrName>
                                        </p:attrNameLst>
                                      </p:cBhvr>
                                      <p:to>
                                        <p:strVal val="hidden"/>
                                      </p:to>
                                    </p:set>
                                  </p:childTnLst>
                                </p:cTn>
                              </p:par>
                              <p:par>
                                <p:cTn id="17" presetID="2" presetClass="exit" presetSubtype="8" fill="hold" nodeType="withEffect">
                                  <p:stCondLst>
                                    <p:cond delay="0"/>
                                  </p:stCondLst>
                                  <p:childTnLst>
                                    <p:anim calcmode="lin" valueType="num">
                                      <p:cBhvr additive="base">
                                        <p:cTn id="18" dur="500"/>
                                        <p:tgtEl>
                                          <p:spTgt spid="51"/>
                                        </p:tgtEl>
                                        <p:attrNameLst>
                                          <p:attrName>ppt_x</p:attrName>
                                        </p:attrNameLst>
                                      </p:cBhvr>
                                      <p:tavLst>
                                        <p:tav tm="0">
                                          <p:val>
                                            <p:strVal val="ppt_x"/>
                                          </p:val>
                                        </p:tav>
                                        <p:tav tm="100000">
                                          <p:val>
                                            <p:strVal val="0-ppt_w/2"/>
                                          </p:val>
                                        </p:tav>
                                      </p:tavLst>
                                    </p:anim>
                                    <p:anim calcmode="lin" valueType="num">
                                      <p:cBhvr additive="base">
                                        <p:cTn id="19" dur="500"/>
                                        <p:tgtEl>
                                          <p:spTgt spid="51"/>
                                        </p:tgtEl>
                                        <p:attrNameLst>
                                          <p:attrName>ppt_y</p:attrName>
                                        </p:attrNameLst>
                                      </p:cBhvr>
                                      <p:tavLst>
                                        <p:tav tm="0">
                                          <p:val>
                                            <p:strVal val="ppt_y"/>
                                          </p:val>
                                        </p:tav>
                                        <p:tav tm="100000">
                                          <p:val>
                                            <p:strVal val="ppt_y"/>
                                          </p:val>
                                        </p:tav>
                                      </p:tavLst>
                                    </p:anim>
                                    <p:set>
                                      <p:cBhvr>
                                        <p:cTn id="20" dur="1" fill="hold">
                                          <p:stCondLst>
                                            <p:cond delay="499"/>
                                          </p:stCondLst>
                                        </p:cTn>
                                        <p:tgtEl>
                                          <p:spTgt spid="51"/>
                                        </p:tgtEl>
                                        <p:attrNameLst>
                                          <p:attrName>style.visibility</p:attrName>
                                        </p:attrNameLst>
                                      </p:cBhvr>
                                      <p:to>
                                        <p:strVal val="hidden"/>
                                      </p:to>
                                    </p:set>
                                  </p:childTnLst>
                                </p:cTn>
                              </p:par>
                              <p:par>
                                <p:cTn id="21" presetID="2" presetClass="exit" presetSubtype="8" fill="hold" grpId="0" nodeType="withEffect">
                                  <p:stCondLst>
                                    <p:cond delay="0"/>
                                  </p:stCondLst>
                                  <p:childTnLst>
                                    <p:anim calcmode="lin" valueType="num">
                                      <p:cBhvr additive="base">
                                        <p:cTn id="22" dur="500"/>
                                        <p:tgtEl>
                                          <p:spTgt spid="56"/>
                                        </p:tgtEl>
                                        <p:attrNameLst>
                                          <p:attrName>ppt_x</p:attrName>
                                        </p:attrNameLst>
                                      </p:cBhvr>
                                      <p:tavLst>
                                        <p:tav tm="0">
                                          <p:val>
                                            <p:strVal val="ppt_x"/>
                                          </p:val>
                                        </p:tav>
                                        <p:tav tm="100000">
                                          <p:val>
                                            <p:strVal val="0-ppt_w/2"/>
                                          </p:val>
                                        </p:tav>
                                      </p:tavLst>
                                    </p:anim>
                                    <p:anim calcmode="lin" valueType="num">
                                      <p:cBhvr additive="base">
                                        <p:cTn id="23" dur="500"/>
                                        <p:tgtEl>
                                          <p:spTgt spid="56"/>
                                        </p:tgtEl>
                                        <p:attrNameLst>
                                          <p:attrName>ppt_y</p:attrName>
                                        </p:attrNameLst>
                                      </p:cBhvr>
                                      <p:tavLst>
                                        <p:tav tm="0">
                                          <p:val>
                                            <p:strVal val="ppt_y"/>
                                          </p:val>
                                        </p:tav>
                                        <p:tav tm="100000">
                                          <p:val>
                                            <p:strVal val="ppt_y"/>
                                          </p:val>
                                        </p:tav>
                                      </p:tavLst>
                                    </p:anim>
                                    <p:set>
                                      <p:cBhvr>
                                        <p:cTn id="24" dur="1" fill="hold">
                                          <p:stCondLst>
                                            <p:cond delay="499"/>
                                          </p:stCondLst>
                                        </p:cTn>
                                        <p:tgtEl>
                                          <p:spTgt spid="56"/>
                                        </p:tgtEl>
                                        <p:attrNameLst>
                                          <p:attrName>style.visibility</p:attrName>
                                        </p:attrNameLst>
                                      </p:cBhvr>
                                      <p:to>
                                        <p:strVal val="hidden"/>
                                      </p:to>
                                    </p:set>
                                  </p:childTnLst>
                                </p:cTn>
                              </p:par>
                              <p:par>
                                <p:cTn id="25" presetID="2" presetClass="exit" presetSubtype="8" fill="hold" grpId="0" nodeType="withEffect">
                                  <p:stCondLst>
                                    <p:cond delay="0"/>
                                  </p:stCondLst>
                                  <p:childTnLst>
                                    <p:anim calcmode="lin" valueType="num">
                                      <p:cBhvr additive="base">
                                        <p:cTn id="26" dur="500"/>
                                        <p:tgtEl>
                                          <p:spTgt spid="57"/>
                                        </p:tgtEl>
                                        <p:attrNameLst>
                                          <p:attrName>ppt_x</p:attrName>
                                        </p:attrNameLst>
                                      </p:cBhvr>
                                      <p:tavLst>
                                        <p:tav tm="0">
                                          <p:val>
                                            <p:strVal val="ppt_x"/>
                                          </p:val>
                                        </p:tav>
                                        <p:tav tm="100000">
                                          <p:val>
                                            <p:strVal val="0-ppt_w/2"/>
                                          </p:val>
                                        </p:tav>
                                      </p:tavLst>
                                    </p:anim>
                                    <p:anim calcmode="lin" valueType="num">
                                      <p:cBhvr additive="base">
                                        <p:cTn id="27" dur="500"/>
                                        <p:tgtEl>
                                          <p:spTgt spid="57"/>
                                        </p:tgtEl>
                                        <p:attrNameLst>
                                          <p:attrName>ppt_y</p:attrName>
                                        </p:attrNameLst>
                                      </p:cBhvr>
                                      <p:tavLst>
                                        <p:tav tm="0">
                                          <p:val>
                                            <p:strVal val="ppt_y"/>
                                          </p:val>
                                        </p:tav>
                                        <p:tav tm="100000">
                                          <p:val>
                                            <p:strVal val="ppt_y"/>
                                          </p:val>
                                        </p:tav>
                                      </p:tavLst>
                                    </p:anim>
                                    <p:set>
                                      <p:cBhvr>
                                        <p:cTn id="28"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组合 128"/>
          <p:cNvGrpSpPr/>
          <p:nvPr/>
        </p:nvGrpSpPr>
        <p:grpSpPr>
          <a:xfrm>
            <a:off x="11550317" y="6507185"/>
            <a:ext cx="299785" cy="299785"/>
            <a:chOff x="11550315" y="6496550"/>
            <a:chExt cx="299785" cy="299785"/>
          </a:xfrm>
        </p:grpSpPr>
        <p:sp>
          <p:nvSpPr>
            <p:cNvPr id="130" name="椭圆 12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flipH="1">
            <a:off x="11055773" y="6507185"/>
            <a:ext cx="299785" cy="299785"/>
            <a:chOff x="11550315" y="6496550"/>
            <a:chExt cx="299785" cy="299785"/>
          </a:xfrm>
        </p:grpSpPr>
        <p:sp>
          <p:nvSpPr>
            <p:cNvPr id="133" name="椭圆 13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右箭头 13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467347" y="1186946"/>
            <a:ext cx="2390398"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卷积神经网络结构</a:t>
            </a:r>
            <a:endParaRPr lang="en-US" altLang="zh-CN" b="1" dirty="0">
              <a:solidFill>
                <a:schemeClr val="tx2">
                  <a:lumMod val="75000"/>
                </a:schemeClr>
              </a:solidFill>
              <a:latin typeface="+mn-ea"/>
              <a:sym typeface="+mn-ea"/>
            </a:endParaRPr>
          </a:p>
        </p:txBody>
      </p:sp>
      <p:graphicFrame>
        <p:nvGraphicFramePr>
          <p:cNvPr id="9" name="对象 8"/>
          <p:cNvGraphicFramePr>
            <a:graphicFrameLocks noChangeAspect="1"/>
          </p:cNvGraphicFramePr>
          <p:nvPr>
            <p:extLst/>
          </p:nvPr>
        </p:nvGraphicFramePr>
        <p:xfrm>
          <a:off x="6022454" y="643714"/>
          <a:ext cx="5475005" cy="1656076"/>
        </p:xfrm>
        <a:graphic>
          <a:graphicData uri="http://schemas.openxmlformats.org/presentationml/2006/ole">
            <mc:AlternateContent xmlns:mc="http://schemas.openxmlformats.org/markup-compatibility/2006">
              <mc:Choice xmlns:v="urn:schemas-microsoft-com:vml" Requires="v">
                <p:oleObj spid="_x0000_s32778" name="Visio" r:id="rId4" imgW="6343610" imgH="1866861" progId="Visio.Drawing.15">
                  <p:embed/>
                </p:oleObj>
              </mc:Choice>
              <mc:Fallback>
                <p:oleObj name="Visio" r:id="rId4" imgW="6343610" imgH="1866861"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2454" y="643714"/>
                        <a:ext cx="5475005" cy="1656076"/>
                      </a:xfrm>
                      <a:prstGeom prst="rect">
                        <a:avLst/>
                      </a:prstGeom>
                      <a:noFill/>
                    </p:spPr>
                  </p:pic>
                </p:oleObj>
              </mc:Fallback>
            </mc:AlternateContent>
          </a:graphicData>
        </a:graphic>
      </p:graphicFrame>
      <p:grpSp>
        <p:nvGrpSpPr>
          <p:cNvPr id="19" name="组合 18"/>
          <p:cNvGrpSpPr/>
          <p:nvPr/>
        </p:nvGrpSpPr>
        <p:grpSpPr>
          <a:xfrm>
            <a:off x="818326" y="2965227"/>
            <a:ext cx="5065235" cy="3165369"/>
            <a:chOff x="467347" y="3240150"/>
            <a:chExt cx="5238785" cy="2891300"/>
          </a:xfrm>
        </p:grpSpPr>
        <p:sp>
          <p:nvSpPr>
            <p:cNvPr id="12" name="矩形 11"/>
            <p:cNvSpPr/>
            <p:nvPr/>
          </p:nvSpPr>
          <p:spPr>
            <a:xfrm>
              <a:off x="467347" y="3706800"/>
              <a:ext cx="5238785" cy="2424650"/>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467347" y="3295650"/>
              <a:ext cx="389951" cy="411150"/>
            </a:xfrm>
            <a:prstGeom prst="lin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857298" y="3295650"/>
              <a:ext cx="669108" cy="0"/>
            </a:xfrm>
            <a:prstGeom prst="lin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椭圆 16"/>
            <p:cNvSpPr/>
            <p:nvPr/>
          </p:nvSpPr>
          <p:spPr>
            <a:xfrm>
              <a:off x="1511912" y="3240150"/>
              <a:ext cx="102627" cy="101302"/>
            </a:xfrm>
            <a:prstGeom prst="ellipse">
              <a:avLst/>
            </a:prstGeom>
            <a:solidFill>
              <a:schemeClr val="tx2">
                <a:lumMod val="60000"/>
                <a:lumOff val="40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6459902" y="2981625"/>
            <a:ext cx="4895656" cy="3148971"/>
            <a:chOff x="467347" y="3246707"/>
            <a:chExt cx="5175497" cy="2884743"/>
          </a:xfrm>
        </p:grpSpPr>
        <p:sp>
          <p:nvSpPr>
            <p:cNvPr id="28" name="矩形 27"/>
            <p:cNvSpPr/>
            <p:nvPr/>
          </p:nvSpPr>
          <p:spPr>
            <a:xfrm>
              <a:off x="467347" y="3706800"/>
              <a:ext cx="5175497" cy="2424650"/>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V="1">
              <a:off x="467347" y="3295650"/>
              <a:ext cx="389951" cy="411150"/>
            </a:xfrm>
            <a:prstGeom prst="lin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857298" y="3295650"/>
              <a:ext cx="669108" cy="0"/>
            </a:xfrm>
            <a:prstGeom prst="lin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椭圆 30"/>
            <p:cNvSpPr/>
            <p:nvPr/>
          </p:nvSpPr>
          <p:spPr>
            <a:xfrm>
              <a:off x="1526405" y="3246707"/>
              <a:ext cx="118530" cy="101330"/>
            </a:xfrm>
            <a:prstGeom prst="ellipse">
              <a:avLst/>
            </a:prstGeom>
            <a:solidFill>
              <a:schemeClr val="tx2">
                <a:lumMod val="60000"/>
                <a:lumOff val="40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2093710" y="2856846"/>
            <a:ext cx="1105145" cy="369332"/>
          </a:xfrm>
          <a:prstGeom prst="rect">
            <a:avLst/>
          </a:prstGeom>
          <a:noFill/>
        </p:spPr>
        <p:txBody>
          <a:bodyPr wrap="square" rtlCol="0">
            <a:spAutoFit/>
          </a:bodyPr>
          <a:lstStyle/>
          <a:p>
            <a:r>
              <a:rPr lang="zh-CN" altLang="en-US" b="1" dirty="0" smtClean="0">
                <a:solidFill>
                  <a:schemeClr val="tx2">
                    <a:lumMod val="75000"/>
                  </a:schemeClr>
                </a:solidFill>
                <a:latin typeface="+mn-ea"/>
              </a:rPr>
              <a:t>全连接层</a:t>
            </a:r>
            <a:endParaRPr lang="zh-CN" altLang="en-US" b="1" dirty="0">
              <a:solidFill>
                <a:schemeClr val="tx2">
                  <a:lumMod val="75000"/>
                </a:schemeClr>
              </a:solidFill>
              <a:latin typeface="+mn-ea"/>
            </a:endParaRPr>
          </a:p>
        </p:txBody>
      </p:sp>
      <p:sp>
        <p:nvSpPr>
          <p:cNvPr id="33" name="文本框 32"/>
          <p:cNvSpPr txBox="1"/>
          <p:nvPr/>
        </p:nvSpPr>
        <p:spPr>
          <a:xfrm>
            <a:off x="7654812" y="2843905"/>
            <a:ext cx="1105145" cy="369332"/>
          </a:xfrm>
          <a:prstGeom prst="rect">
            <a:avLst/>
          </a:prstGeom>
          <a:noFill/>
        </p:spPr>
        <p:txBody>
          <a:bodyPr wrap="square" rtlCol="0">
            <a:spAutoFit/>
          </a:bodyPr>
          <a:lstStyle/>
          <a:p>
            <a:r>
              <a:rPr lang="zh-CN" altLang="en-US" b="1" dirty="0" smtClean="0">
                <a:solidFill>
                  <a:schemeClr val="tx2">
                    <a:lumMod val="75000"/>
                  </a:schemeClr>
                </a:solidFill>
                <a:latin typeface="+mn-ea"/>
              </a:rPr>
              <a:t>激活函数</a:t>
            </a:r>
            <a:endParaRPr lang="zh-CN" altLang="en-US" b="1" dirty="0">
              <a:solidFill>
                <a:schemeClr val="tx2">
                  <a:lumMod val="75000"/>
                </a:schemeClr>
              </a:solidFill>
              <a:latin typeface="+mn-ea"/>
            </a:endParaRPr>
          </a:p>
        </p:txBody>
      </p:sp>
      <p:sp>
        <p:nvSpPr>
          <p:cNvPr id="10" name="Rectangle 2"/>
          <p:cNvSpPr>
            <a:spLocks noChangeArrowheads="1"/>
          </p:cNvSpPr>
          <p:nvPr/>
        </p:nvSpPr>
        <p:spPr bwMode="auto">
          <a:xfrm>
            <a:off x="933661" y="6897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nvPr>
        </p:nvGraphicFramePr>
        <p:xfrm>
          <a:off x="1724578" y="3445534"/>
          <a:ext cx="3176197" cy="2582815"/>
        </p:xfrm>
        <a:graphic>
          <a:graphicData uri="http://schemas.openxmlformats.org/presentationml/2006/ole">
            <mc:AlternateContent xmlns:mc="http://schemas.openxmlformats.org/markup-compatibility/2006">
              <mc:Choice xmlns:v="urn:schemas-microsoft-com:vml" Requires="v">
                <p:oleObj spid="_x0000_s32779" name="Visio" r:id="rId6" imgW="4695891" imgH="4057642" progId="Visio.Drawing.15">
                  <p:embed/>
                </p:oleObj>
              </mc:Choice>
              <mc:Fallback>
                <p:oleObj name="Visio" r:id="rId6" imgW="4695891" imgH="4057642"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4578" y="3445534"/>
                        <a:ext cx="3176197" cy="2582815"/>
                      </a:xfrm>
                      <a:prstGeom prst="rect">
                        <a:avLst/>
                      </a:prstGeom>
                      <a:noFill/>
                    </p:spPr>
                  </p:pic>
                </p:oleObj>
              </mc:Fallback>
            </mc:AlternateContent>
          </a:graphicData>
        </a:graphic>
      </p:graphicFrame>
      <p:pic>
        <p:nvPicPr>
          <p:cNvPr id="15" name="图片 14"/>
          <p:cNvPicPr>
            <a:picLocks noChangeAspect="1"/>
          </p:cNvPicPr>
          <p:nvPr/>
        </p:nvPicPr>
        <p:blipFill>
          <a:blip r:embed="rId8"/>
          <a:stretch>
            <a:fillRect/>
          </a:stretch>
        </p:blipFill>
        <p:spPr>
          <a:xfrm>
            <a:off x="7274001" y="3552792"/>
            <a:ext cx="3641649" cy="2420540"/>
          </a:xfrm>
          <a:prstGeom prst="rect">
            <a:avLst/>
          </a:prstGeom>
        </p:spPr>
      </p:pic>
      <p:grpSp>
        <p:nvGrpSpPr>
          <p:cNvPr id="32" name="组合 31"/>
          <p:cNvGrpSpPr/>
          <p:nvPr/>
        </p:nvGrpSpPr>
        <p:grpSpPr>
          <a:xfrm>
            <a:off x="0" y="543361"/>
            <a:ext cx="4394252" cy="878305"/>
            <a:chOff x="0" y="543361"/>
            <a:chExt cx="3370216" cy="878305"/>
          </a:xfrm>
        </p:grpSpPr>
        <p:grpSp>
          <p:nvGrpSpPr>
            <p:cNvPr id="34" name="组合 33"/>
            <p:cNvGrpSpPr/>
            <p:nvPr/>
          </p:nvGrpSpPr>
          <p:grpSpPr>
            <a:xfrm>
              <a:off x="0" y="543361"/>
              <a:ext cx="3370216" cy="493479"/>
              <a:chOff x="0" y="288813"/>
              <a:chExt cx="3370216" cy="493479"/>
            </a:xfrm>
            <a:solidFill>
              <a:srgbClr val="131426"/>
            </a:solidFill>
          </p:grpSpPr>
          <p:sp>
            <p:nvSpPr>
              <p:cNvPr id="36" name="矩形 35"/>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直角三角形 36"/>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
            <p:cNvSpPr txBox="1"/>
            <p:nvPr/>
          </p:nvSpPr>
          <p:spPr>
            <a:xfrm>
              <a:off x="537029" y="590669"/>
              <a:ext cx="2833187" cy="830997"/>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卷积神经网络及其优化</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8481488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4.</a:t>
              </a:r>
              <a:r>
                <a:rPr lang="zh-CN" altLang="en-US" sz="2400" dirty="0" smtClean="0">
                  <a:solidFill>
                    <a:schemeClr val="bg1"/>
                  </a:solidFill>
                  <a:latin typeface="微软雅黑" panose="020B0503020204020204" pitchFamily="34" charset="-122"/>
                  <a:ea typeface="微软雅黑" panose="020B0503020204020204" pitchFamily="34" charset="-122"/>
                </a:rPr>
                <a:t>基于金字塔池化的语义分割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438582"/>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网络训练</a:t>
            </a:r>
            <a:endParaRPr lang="en-US" altLang="zh-CN" b="1" dirty="0">
              <a:solidFill>
                <a:schemeClr val="tx2">
                  <a:lumMod val="75000"/>
                </a:schemeClr>
              </a:solidFill>
              <a:latin typeface="+mn-ea"/>
              <a:sym typeface="+mn-ea"/>
            </a:endParaRPr>
          </a:p>
        </p:txBody>
      </p:sp>
      <p:sp>
        <p:nvSpPr>
          <p:cNvPr id="18" name="矩形 17"/>
          <p:cNvSpPr/>
          <p:nvPr/>
        </p:nvSpPr>
        <p:spPr>
          <a:xfrm>
            <a:off x="867407" y="1727993"/>
            <a:ext cx="6541797" cy="923330"/>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a:t>输入图像分辨率：</a:t>
            </a:r>
            <a:r>
              <a:rPr lang="en-US" altLang="zh-CN" dirty="0"/>
              <a:t>2048×1024</a:t>
            </a:r>
          </a:p>
          <a:p>
            <a:pPr marL="285750" indent="-285750">
              <a:lnSpc>
                <a:spcPct val="150000"/>
              </a:lnSpc>
              <a:buSzPct val="70000"/>
              <a:buFont typeface="Wingdings" panose="05000000000000000000" pitchFamily="2" charset="2"/>
              <a:buChar char="l"/>
            </a:pPr>
            <a:r>
              <a:rPr lang="en-US" altLang="zh-CN" dirty="0"/>
              <a:t>Momentum</a:t>
            </a:r>
            <a:r>
              <a:rPr lang="zh-CN" altLang="en-US" dirty="0"/>
              <a:t>优化方法，“</a:t>
            </a:r>
            <a:r>
              <a:rPr lang="en-US" altLang="zh-CN" dirty="0"/>
              <a:t>poly”</a:t>
            </a:r>
            <a:r>
              <a:rPr lang="zh-CN" altLang="en-US" dirty="0"/>
              <a:t>学习率调整策略，</a:t>
            </a:r>
            <a:r>
              <a:rPr lang="en-US" altLang="zh-CN" dirty="0"/>
              <a:t>L2</a:t>
            </a:r>
            <a:r>
              <a:rPr lang="zh-CN" altLang="en-US" dirty="0"/>
              <a:t>正则化</a:t>
            </a:r>
          </a:p>
        </p:txBody>
      </p:sp>
      <p:sp>
        <p:nvSpPr>
          <p:cNvPr id="19" name="矩形 18"/>
          <p:cNvSpPr/>
          <p:nvPr/>
        </p:nvSpPr>
        <p:spPr>
          <a:xfrm>
            <a:off x="867407" y="2565865"/>
            <a:ext cx="2961109" cy="507831"/>
          </a:xfrm>
          <a:prstGeom prst="rect">
            <a:avLst/>
          </a:prstGeom>
        </p:spPr>
        <p:txBody>
          <a:bodyPr wrap="square">
            <a:spAutoFit/>
          </a:bodyPr>
          <a:lstStyle/>
          <a:p>
            <a:pPr marL="285750" indent="-285750">
              <a:lnSpc>
                <a:spcPct val="150000"/>
              </a:lnSpc>
              <a:buSzPct val="70000"/>
              <a:buFont typeface="Wingdings" panose="05000000000000000000" pitchFamily="2" charset="2"/>
              <a:buChar char="l"/>
            </a:pPr>
            <a:r>
              <a:rPr lang="zh-CN" altLang="en-US" dirty="0" smtClean="0"/>
              <a:t>末端特征</a:t>
            </a:r>
            <a:r>
              <a:rPr lang="zh-CN" altLang="en-US" dirty="0"/>
              <a:t>融合</a:t>
            </a:r>
            <a:r>
              <a:rPr lang="zh-CN" altLang="en-US" dirty="0" smtClean="0"/>
              <a:t>网络结构：</a:t>
            </a:r>
            <a:endParaRPr lang="zh-CN" altLang="en-US" dirty="0"/>
          </a:p>
        </p:txBody>
      </p:sp>
      <p:pic>
        <p:nvPicPr>
          <p:cNvPr id="16" name="图片 15" descr="F:\新建文件夹\硕士毕业相关准备\参考文献\2540794-f09a0e460fd07468.png"/>
          <p:cNvPicPr/>
          <p:nvPr/>
        </p:nvPicPr>
        <p:blipFill>
          <a:blip r:embed="rId3">
            <a:extLst>
              <a:ext uri="{28A0092B-C50C-407E-A947-70E740481C1C}">
                <a14:useLocalDpi xmlns:a14="http://schemas.microsoft.com/office/drawing/2010/main" val="0"/>
              </a:ext>
            </a:extLst>
          </a:blip>
          <a:srcRect/>
          <a:stretch>
            <a:fillRect/>
          </a:stretch>
        </p:blipFill>
        <p:spPr bwMode="auto">
          <a:xfrm>
            <a:off x="5183844" y="3431398"/>
            <a:ext cx="2505077" cy="2431701"/>
          </a:xfrm>
          <a:prstGeom prst="rect">
            <a:avLst/>
          </a:prstGeom>
          <a:noFill/>
          <a:ln>
            <a:noFill/>
          </a:ln>
        </p:spPr>
      </p:pic>
      <p:pic>
        <p:nvPicPr>
          <p:cNvPr id="17" name="图片 16" descr="F:\新建文件夹\硕士毕业相关准备\参考文献\2540794-f4b4be2a9128729a (1).png"/>
          <p:cNvPicPr/>
          <p:nvPr/>
        </p:nvPicPr>
        <p:blipFill>
          <a:blip r:embed="rId4">
            <a:extLst>
              <a:ext uri="{28A0092B-C50C-407E-A947-70E740481C1C}">
                <a14:useLocalDpi xmlns:a14="http://schemas.microsoft.com/office/drawing/2010/main" val="0"/>
              </a:ext>
            </a:extLst>
          </a:blip>
          <a:srcRect/>
          <a:stretch>
            <a:fillRect/>
          </a:stretch>
        </p:blipFill>
        <p:spPr bwMode="auto">
          <a:xfrm>
            <a:off x="9055434" y="3342476"/>
            <a:ext cx="2494883" cy="2409057"/>
          </a:xfrm>
          <a:prstGeom prst="rect">
            <a:avLst/>
          </a:prstGeom>
          <a:noFill/>
          <a:ln>
            <a:noFill/>
          </a:ln>
        </p:spPr>
      </p:pic>
    </p:spTree>
    <p:extLst>
      <p:ext uri="{BB962C8B-B14F-4D97-AF65-F5344CB8AC3E}">
        <p14:creationId xmlns:p14="http://schemas.microsoft.com/office/powerpoint/2010/main" val="354145543"/>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878305"/>
            <a:chOff x="0" y="543361"/>
            <a:chExt cx="3370216"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830997"/>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355257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用于</a:t>
            </a:r>
            <a:r>
              <a:rPr lang="zh-CN" altLang="en-US" b="1" dirty="0">
                <a:solidFill>
                  <a:schemeClr val="tx2">
                    <a:lumMod val="75000"/>
                  </a:schemeClr>
                </a:solidFill>
                <a:latin typeface="+mn-ea"/>
                <a:sym typeface="+mn-ea"/>
              </a:rPr>
              <a:t>深度特征融合的网络结构</a:t>
            </a:r>
            <a:endParaRPr lang="en-US" altLang="zh-CN" b="1" dirty="0">
              <a:solidFill>
                <a:schemeClr val="tx2">
                  <a:lumMod val="75000"/>
                </a:schemeClr>
              </a:solidFill>
              <a:latin typeface="+mn-ea"/>
              <a:sym typeface="+mn-ea"/>
            </a:endParaRPr>
          </a:p>
        </p:txBody>
      </p:sp>
      <p:sp>
        <p:nvSpPr>
          <p:cNvPr id="2" name="矩形 1"/>
          <p:cNvSpPr/>
          <p:nvPr/>
        </p:nvSpPr>
        <p:spPr>
          <a:xfrm>
            <a:off x="757381" y="1625528"/>
            <a:ext cx="10704946" cy="438582"/>
          </a:xfrm>
          <a:prstGeom prst="rect">
            <a:avLst/>
          </a:prstGeom>
        </p:spPr>
        <p:txBody>
          <a:bodyPr wrap="square">
            <a:spAutoFit/>
          </a:bodyPr>
          <a:lstStyle/>
          <a:p>
            <a:pPr>
              <a:lnSpc>
                <a:spcPct val="125000"/>
              </a:lnSpc>
              <a:buClr>
                <a:schemeClr val="tx2">
                  <a:lumMod val="75000"/>
                </a:schemeClr>
              </a:buClr>
            </a:pPr>
            <a:r>
              <a:rPr lang="zh-CN" altLang="en-US" dirty="0">
                <a:solidFill>
                  <a:srgbClr val="FF0000"/>
                </a:solidFill>
                <a:latin typeface="+mn-ea"/>
                <a:sym typeface="+mn-ea"/>
              </a:rPr>
              <a:t>网络由编码器和解码器组成，编码器用来提取</a:t>
            </a:r>
            <a:r>
              <a:rPr lang="zh-CN" altLang="en-US" dirty="0" smtClean="0">
                <a:solidFill>
                  <a:srgbClr val="FF0000"/>
                </a:solidFill>
                <a:latin typeface="+mn-ea"/>
                <a:sym typeface="+mn-ea"/>
              </a:rPr>
              <a:t>图像的</a:t>
            </a:r>
            <a:r>
              <a:rPr lang="zh-CN" altLang="en-US" dirty="0">
                <a:solidFill>
                  <a:srgbClr val="FF0000"/>
                </a:solidFill>
                <a:latin typeface="+mn-ea"/>
                <a:sym typeface="+mn-ea"/>
              </a:rPr>
              <a:t>特征，解码器用来将特征图扩大到输入图像大小</a:t>
            </a:r>
            <a:r>
              <a:rPr lang="zh-CN" altLang="en-US" dirty="0">
                <a:latin typeface="+mn-ea"/>
                <a:sym typeface="+mn-ea"/>
              </a:rPr>
              <a:t>。</a:t>
            </a:r>
            <a:endParaRPr lang="en-US" altLang="zh-CN" dirty="0">
              <a:latin typeface="+mn-ea"/>
              <a:sym typeface="+mn-ea"/>
            </a:endParaRPr>
          </a:p>
        </p:txBody>
      </p:sp>
      <p:sp>
        <p:nvSpPr>
          <p:cNvPr id="12" name="Rectangle 4"/>
          <p:cNvSpPr>
            <a:spLocks noChangeArrowheads="1"/>
          </p:cNvSpPr>
          <p:nvPr/>
        </p:nvSpPr>
        <p:spPr bwMode="auto">
          <a:xfrm>
            <a:off x="1736436" y="27616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388415833"/>
              </p:ext>
            </p:extLst>
          </p:nvPr>
        </p:nvGraphicFramePr>
        <p:xfrm>
          <a:off x="1560945" y="2392219"/>
          <a:ext cx="8294255" cy="3317702"/>
        </p:xfrm>
        <a:graphic>
          <a:graphicData uri="http://schemas.openxmlformats.org/presentationml/2006/ole">
            <mc:AlternateContent xmlns:mc="http://schemas.openxmlformats.org/markup-compatibility/2006">
              <mc:Choice xmlns:v="urn:schemas-microsoft-com:vml" Requires="v">
                <p:oleObj spid="_x0000_s10281" name="Visio" r:id="rId4" imgW="9629775" imgH="3800475" progId="Visio.Drawing.15">
                  <p:embed/>
                </p:oleObj>
              </mc:Choice>
              <mc:Fallback>
                <p:oleObj name="Visio" r:id="rId4" imgW="9629775" imgH="3800475" progId="Visio.Drawing.15">
                  <p:embed/>
                  <p:pic>
                    <p:nvPicPr>
                      <p:cNvPr id="0" name=""/>
                      <p:cNvPicPr>
                        <a:picLocks noChangeAspect="1" noChangeArrowheads="1"/>
                      </p:cNvPicPr>
                      <p:nvPr/>
                    </p:nvPicPr>
                    <p:blipFill>
                      <a:blip r:embed="rId5"/>
                      <a:srcRect/>
                      <a:stretch>
                        <a:fillRect/>
                      </a:stretch>
                    </p:blipFill>
                    <p:spPr bwMode="auto">
                      <a:xfrm>
                        <a:off x="1560945" y="2392219"/>
                        <a:ext cx="8294255" cy="3317702"/>
                      </a:xfrm>
                      <a:prstGeom prst="rect">
                        <a:avLst/>
                      </a:prstGeom>
                      <a:noFill/>
                    </p:spPr>
                  </p:pic>
                </p:oleObj>
              </mc:Fallback>
            </mc:AlternateContent>
          </a:graphicData>
        </a:graphic>
      </p:graphicFrame>
    </p:spTree>
    <p:extLst>
      <p:ext uri="{BB962C8B-B14F-4D97-AF65-F5344CB8AC3E}">
        <p14:creationId xmlns:p14="http://schemas.microsoft.com/office/powerpoint/2010/main" val="157894980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1550317" y="6507185"/>
            <a:ext cx="299785" cy="299785"/>
            <a:chOff x="11550315" y="6496550"/>
            <a:chExt cx="299785" cy="299785"/>
          </a:xfrm>
        </p:grpSpPr>
        <p:sp>
          <p:nvSpPr>
            <p:cNvPr id="32" name="椭圆 31"/>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flipH="1">
            <a:off x="11055773" y="6507185"/>
            <a:ext cx="299785" cy="299785"/>
            <a:chOff x="11550315" y="6496550"/>
            <a:chExt cx="299785" cy="299785"/>
          </a:xfrm>
        </p:grpSpPr>
        <p:sp>
          <p:nvSpPr>
            <p:cNvPr id="35" name="椭圆 3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0" y="543361"/>
            <a:ext cx="3370216" cy="508973"/>
            <a:chOff x="0" y="543361"/>
            <a:chExt cx="3370216" cy="508973"/>
          </a:xfrm>
        </p:grpSpPr>
        <p:grpSp>
          <p:nvGrpSpPr>
            <p:cNvPr id="39" name="组合 38"/>
            <p:cNvGrpSpPr/>
            <p:nvPr/>
          </p:nvGrpSpPr>
          <p:grpSpPr>
            <a:xfrm>
              <a:off x="0" y="543361"/>
              <a:ext cx="3370216" cy="493479"/>
              <a:chOff x="0" y="288813"/>
              <a:chExt cx="3370216" cy="493479"/>
            </a:xfrm>
            <a:solidFill>
              <a:srgbClr val="131426"/>
            </a:solidFill>
          </p:grpSpPr>
          <p:sp>
            <p:nvSpPr>
              <p:cNvPr id="41" name="矩形 40"/>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
            <p:cNvSpPr txBox="1"/>
            <p:nvPr/>
          </p:nvSpPr>
          <p:spPr>
            <a:xfrm>
              <a:off x="557351" y="590669"/>
              <a:ext cx="2812865"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选题背景及意义</a:t>
              </a:r>
            </a:p>
          </p:txBody>
        </p:sp>
      </p:grpSp>
      <p:sp>
        <p:nvSpPr>
          <p:cNvPr id="43" name="矩形 42"/>
          <p:cNvSpPr/>
          <p:nvPr/>
        </p:nvSpPr>
        <p:spPr>
          <a:xfrm>
            <a:off x="557351" y="1193728"/>
            <a:ext cx="10366812" cy="1100301"/>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研究现状</a:t>
            </a:r>
            <a:endParaRPr lang="en-US" altLang="zh-CN" b="1" dirty="0" smtClean="0">
              <a:solidFill>
                <a:schemeClr val="tx2">
                  <a:lumMod val="75000"/>
                </a:schemeClr>
              </a:solidFill>
              <a:latin typeface="+mn-ea"/>
              <a:sym typeface="+mn-ea"/>
            </a:endParaRPr>
          </a:p>
          <a:p>
            <a:pPr algn="just">
              <a:lnSpc>
                <a:spcPct val="125000"/>
              </a:lnSpc>
              <a:spcBef>
                <a:spcPts val="600"/>
              </a:spcBef>
              <a:buClr>
                <a:srgbClr val="5B9BD5"/>
              </a:buClr>
            </a:pPr>
            <a:r>
              <a:rPr lang="zh-CN" altLang="en-US" dirty="0" smtClean="0">
                <a:latin typeface="+mn-ea"/>
                <a:sym typeface="+mn-ea"/>
              </a:rPr>
              <a:t>    </a:t>
            </a:r>
            <a:r>
              <a:rPr lang="zh-CN" altLang="en-US" sz="1600" dirty="0" smtClean="0">
                <a:latin typeface="+mn-ea"/>
                <a:sym typeface="+mn-ea"/>
              </a:rPr>
              <a:t>基于视觉的交通场景环境理解方法主要包括以下四种。其中，交通</a:t>
            </a:r>
            <a:r>
              <a:rPr lang="zh-CN" altLang="en-US" sz="1600" dirty="0">
                <a:latin typeface="+mn-ea"/>
                <a:sym typeface="+mn-ea"/>
              </a:rPr>
              <a:t>场景的语义分割，能够实现像素级的分类目标，具有更高细粒度的边缘轮廓信息，更符合智能车辆道路环境信息感知需求。</a:t>
            </a:r>
            <a:endParaRPr lang="en-US" altLang="zh-CN" sz="1600" dirty="0">
              <a:latin typeface="+mn-ea"/>
              <a:sym typeface="+mn-ea"/>
            </a:endParaRPr>
          </a:p>
        </p:txBody>
      </p:sp>
      <p:grpSp>
        <p:nvGrpSpPr>
          <p:cNvPr id="2" name="组合 1"/>
          <p:cNvGrpSpPr/>
          <p:nvPr/>
        </p:nvGrpSpPr>
        <p:grpSpPr>
          <a:xfrm>
            <a:off x="2748830" y="2465618"/>
            <a:ext cx="7250519" cy="3810436"/>
            <a:chOff x="2748830" y="2465618"/>
            <a:chExt cx="7250519" cy="3810436"/>
          </a:xfrm>
        </p:grpSpPr>
        <p:pic>
          <p:nvPicPr>
            <p:cNvPr id="19" name="图片 18"/>
            <p:cNvPicPr>
              <a:picLocks noChangeAspect="1"/>
            </p:cNvPicPr>
            <p:nvPr/>
          </p:nvPicPr>
          <p:blipFill rotWithShape="1">
            <a:blip r:embed="rId3"/>
            <a:srcRect b="7561"/>
            <a:stretch/>
          </p:blipFill>
          <p:spPr>
            <a:xfrm>
              <a:off x="2748830" y="2465618"/>
              <a:ext cx="7250519" cy="3448799"/>
            </a:xfrm>
            <a:prstGeom prst="rect">
              <a:avLst/>
            </a:prstGeom>
          </p:spPr>
        </p:pic>
        <p:sp>
          <p:nvSpPr>
            <p:cNvPr id="21" name="矩形 20"/>
            <p:cNvSpPr/>
            <p:nvPr/>
          </p:nvSpPr>
          <p:spPr>
            <a:xfrm>
              <a:off x="3897871" y="5914417"/>
              <a:ext cx="4612160" cy="361637"/>
            </a:xfrm>
            <a:prstGeom prst="rect">
              <a:avLst/>
            </a:prstGeom>
          </p:spPr>
          <p:txBody>
            <a:bodyPr wrap="none">
              <a:spAutoFit/>
            </a:bodyPr>
            <a:lstStyle/>
            <a:p>
              <a:pPr indent="304800" algn="ctr">
                <a:lnSpc>
                  <a:spcPct val="125000"/>
                </a:lnSpc>
                <a:spcAft>
                  <a:spcPts val="0"/>
                </a:spcAft>
              </a:pPr>
              <a:r>
                <a:rPr lang="zh-CN" altLang="zh-CN" sz="1400" dirty="0">
                  <a:latin typeface="Times New Roman" panose="02020603050405020304" pitchFamily="18" charset="0"/>
                </a:rPr>
                <a:t>（</a:t>
              </a:r>
              <a:r>
                <a:rPr lang="en-US" altLang="zh-CN" sz="1400" dirty="0">
                  <a:latin typeface="Times New Roman" panose="02020603050405020304" pitchFamily="18" charset="0"/>
                </a:rPr>
                <a:t>c</a:t>
              </a:r>
              <a:r>
                <a:rPr lang="zh-CN" altLang="zh-CN" sz="1400" dirty="0">
                  <a:latin typeface="Times New Roman" panose="02020603050405020304" pitchFamily="18" charset="0"/>
                </a:rPr>
                <a:t>）语义分割 </a:t>
              </a:r>
              <a:r>
                <a:rPr lang="en-US" altLang="zh-CN" sz="1400" dirty="0">
                  <a:latin typeface="Times New Roman" panose="02020603050405020304" pitchFamily="18" charset="0"/>
                </a:rPr>
                <a:t>                     </a:t>
              </a:r>
              <a:r>
                <a:rPr lang="en-US" altLang="zh-CN" sz="1400" dirty="0" smtClean="0">
                  <a:latin typeface="Times New Roman" panose="02020603050405020304" pitchFamily="18" charset="0"/>
                </a:rPr>
                <a:t>                  </a:t>
              </a:r>
              <a:r>
                <a:rPr lang="zh-CN" altLang="zh-CN" sz="1400" dirty="0" smtClean="0">
                  <a:latin typeface="Times New Roman" panose="02020603050405020304" pitchFamily="18" charset="0"/>
                </a:rPr>
                <a:t>（</a:t>
              </a:r>
              <a:r>
                <a:rPr lang="en-US" altLang="zh-CN" sz="1400" dirty="0">
                  <a:latin typeface="Times New Roman" panose="02020603050405020304" pitchFamily="18" charset="0"/>
                </a:rPr>
                <a:t>d</a:t>
              </a:r>
              <a:r>
                <a:rPr lang="zh-CN" altLang="zh-CN" sz="1400" dirty="0">
                  <a:latin typeface="Times New Roman" panose="02020603050405020304" pitchFamily="18" charset="0"/>
                </a:rPr>
                <a:t>）实例分割</a:t>
              </a:r>
              <a:endParaRPr lang="zh-CN" altLang="zh-CN" dirty="0">
                <a:latin typeface="Times New Roman" panose="02020603050405020304" pitchFamily="18" charset="0"/>
              </a:endParaRPr>
            </a:p>
          </p:txBody>
        </p:sp>
      </p:grpSp>
    </p:spTree>
    <p:extLst>
      <p:ext uri="{BB962C8B-B14F-4D97-AF65-F5344CB8AC3E}">
        <p14:creationId xmlns:p14="http://schemas.microsoft.com/office/powerpoint/2010/main" val="3058022649"/>
      </p:ext>
    </p:extLst>
  </p:cSld>
  <p:clrMapOvr>
    <a:masterClrMapping/>
  </p:clrMapOvr>
  <mc:AlternateContent xmlns:mc="http://schemas.openxmlformats.org/markup-compatibility/2006">
    <mc:Choice xmlns:p14="http://schemas.microsoft.com/office/powerpoint/2010/main" Requires="p14">
      <p:transition spd="slow" p14:dur="2000" advTm="25661"/>
    </mc:Choice>
    <mc:Fallback>
      <p:transition spd="slow" advTm="25661"/>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14:bounceEnd="28000">
                                          <p:cBhvr additive="base">
                                            <p:cTn id="7" dur="250" fill="hold"/>
                                            <p:tgtEl>
                                              <p:spTgt spid="38"/>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250" fill="hold"/>
                                            <p:tgtEl>
                                              <p:spTgt spid="38"/>
                                            </p:tgtEl>
                                            <p:attrNameLst>
                                              <p:attrName>ppt_x</p:attrName>
                                            </p:attrNameLst>
                                          </p:cBhvr>
                                          <p:tavLst>
                                            <p:tav tm="0">
                                              <p:val>
                                                <p:strVal val="0-#ppt_w/2"/>
                                              </p:val>
                                            </p:tav>
                                            <p:tav tm="100000">
                                              <p:val>
                                                <p:strVal val="#ppt_x"/>
                                              </p:val>
                                            </p:tav>
                                          </p:tavLst>
                                        </p:anim>
                                        <p:anim calcmode="lin" valueType="num">
                                          <p:cBhvr additive="base">
                                            <p:cTn id="8" dur="25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1550317" y="6507185"/>
            <a:ext cx="299785" cy="299785"/>
            <a:chOff x="11550315" y="6496550"/>
            <a:chExt cx="299785" cy="299785"/>
          </a:xfrm>
        </p:grpSpPr>
        <p:sp>
          <p:nvSpPr>
            <p:cNvPr id="32" name="椭圆 31"/>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flipH="1">
            <a:off x="11055773" y="6507185"/>
            <a:ext cx="299785" cy="299785"/>
            <a:chOff x="11550315" y="6496550"/>
            <a:chExt cx="299785" cy="299785"/>
          </a:xfrm>
        </p:grpSpPr>
        <p:sp>
          <p:nvSpPr>
            <p:cNvPr id="35" name="椭圆 3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0" y="543361"/>
            <a:ext cx="3370216" cy="508973"/>
            <a:chOff x="0" y="543361"/>
            <a:chExt cx="3370216" cy="508973"/>
          </a:xfrm>
        </p:grpSpPr>
        <p:grpSp>
          <p:nvGrpSpPr>
            <p:cNvPr id="39" name="组合 38"/>
            <p:cNvGrpSpPr/>
            <p:nvPr/>
          </p:nvGrpSpPr>
          <p:grpSpPr>
            <a:xfrm>
              <a:off x="0" y="543361"/>
              <a:ext cx="3370216" cy="493479"/>
              <a:chOff x="0" y="288813"/>
              <a:chExt cx="3370216" cy="493479"/>
            </a:xfrm>
            <a:solidFill>
              <a:srgbClr val="131426"/>
            </a:solidFill>
          </p:grpSpPr>
          <p:sp>
            <p:nvSpPr>
              <p:cNvPr id="41" name="矩形 40"/>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
            <p:cNvSpPr txBox="1"/>
            <p:nvPr/>
          </p:nvSpPr>
          <p:spPr>
            <a:xfrm>
              <a:off x="557351" y="590669"/>
              <a:ext cx="2812865"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选题背景及意义</a:t>
              </a:r>
            </a:p>
          </p:txBody>
        </p:sp>
      </p:grpSp>
      <p:sp>
        <p:nvSpPr>
          <p:cNvPr id="43" name="矩形 42"/>
          <p:cNvSpPr/>
          <p:nvPr/>
        </p:nvSpPr>
        <p:spPr>
          <a:xfrm>
            <a:off x="557351" y="1193728"/>
            <a:ext cx="10366812" cy="369332"/>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研究</a:t>
            </a:r>
            <a:r>
              <a:rPr lang="zh-CN" altLang="en-US" b="1" dirty="0" smtClean="0">
                <a:solidFill>
                  <a:schemeClr val="tx2">
                    <a:lumMod val="75000"/>
                  </a:schemeClr>
                </a:solidFill>
                <a:latin typeface="+mn-ea"/>
                <a:sym typeface="+mn-ea"/>
              </a:rPr>
              <a:t>现状</a:t>
            </a:r>
            <a:endParaRPr lang="en-US" altLang="zh-CN" b="1" dirty="0" smtClean="0">
              <a:solidFill>
                <a:schemeClr val="tx2">
                  <a:lumMod val="75000"/>
                </a:schemeClr>
              </a:solidFill>
              <a:latin typeface="+mn-ea"/>
              <a:sym typeface="+mn-ea"/>
            </a:endParaRPr>
          </a:p>
        </p:txBody>
      </p:sp>
      <p:sp>
        <p:nvSpPr>
          <p:cNvPr id="50" name="任意多边形 49"/>
          <p:cNvSpPr/>
          <p:nvPr/>
        </p:nvSpPr>
        <p:spPr>
          <a:xfrm>
            <a:off x="5133340" y="2271395"/>
            <a:ext cx="3164840" cy="90805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F26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文本框 50"/>
          <p:cNvSpPr txBox="1"/>
          <p:nvPr/>
        </p:nvSpPr>
        <p:spPr>
          <a:xfrm>
            <a:off x="5657850" y="2375039"/>
            <a:ext cx="2189480" cy="707886"/>
          </a:xfrm>
          <a:prstGeom prst="rect">
            <a:avLst/>
          </a:prstGeom>
          <a:noFill/>
        </p:spPr>
        <p:txBody>
          <a:bodyPr wrap="square" rtlCol="0" anchor="ctr">
            <a:spAutoFit/>
          </a:bodyPr>
          <a:lstStyle/>
          <a:p>
            <a:pPr algn="ctr"/>
            <a:r>
              <a:rPr lang="zh-CN" altLang="en-US" sz="20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结合深度信息的图像理解</a:t>
            </a:r>
            <a:endParaRPr lang="zh-CN" altLang="en-US" sz="20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任意多边形 51"/>
          <p:cNvSpPr/>
          <p:nvPr/>
        </p:nvSpPr>
        <p:spPr>
          <a:xfrm>
            <a:off x="1125855" y="2174875"/>
            <a:ext cx="3078480" cy="90805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3" name="文本框 52"/>
          <p:cNvSpPr txBox="1"/>
          <p:nvPr/>
        </p:nvSpPr>
        <p:spPr>
          <a:xfrm>
            <a:off x="1751512" y="2213401"/>
            <a:ext cx="1827166" cy="830997"/>
          </a:xfrm>
          <a:prstGeom prst="rect">
            <a:avLst/>
          </a:prstGeom>
          <a:noFill/>
        </p:spPr>
        <p:txBody>
          <a:bodyPr wrap="square" rtlCol="0" anchor="ctr">
            <a:spAutoFit/>
          </a:bodyPr>
          <a:lstStyle/>
          <a:p>
            <a:pPr algn="ctr">
              <a:lnSpc>
                <a:spcPct val="120000"/>
              </a:lnSpc>
            </a:pPr>
            <a:r>
              <a:rPr lang="zh-CN" altLang="en-US" sz="20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卷积神经网络语义分割</a:t>
            </a:r>
            <a:endParaRPr lang="zh-CN" altLang="en-US" sz="20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4" name="TextBox 462"/>
          <p:cNvSpPr txBox="1"/>
          <p:nvPr/>
        </p:nvSpPr>
        <p:spPr>
          <a:xfrm>
            <a:off x="1203960" y="3790267"/>
            <a:ext cx="3246120" cy="1692771"/>
          </a:xfrm>
          <a:prstGeom prst="rect">
            <a:avLst/>
          </a:prstGeom>
          <a:noFill/>
        </p:spPr>
        <p:txBody>
          <a:bodyPr wrap="square" rtlCol="0">
            <a:spAutoFit/>
          </a:bodyPr>
          <a:lstStyle/>
          <a:p>
            <a:pPr>
              <a:lnSpc>
                <a:spcPct val="130000"/>
              </a:lnSpc>
              <a:spcBef>
                <a:spcPct val="0"/>
              </a:spcBef>
            </a:pPr>
            <a:r>
              <a:rPr lang="zh-CN" altLang="en-US" sz="1600" dirty="0" smtClean="0">
                <a:latin typeface="+mn-ea"/>
              </a:rPr>
              <a:t>目前卷积神经网络已经成为主流的语义分割途径，随着研究的深入，网络</a:t>
            </a:r>
            <a:r>
              <a:rPr lang="zh-CN" altLang="zh-CN" sz="1600" dirty="0">
                <a:latin typeface="+mn-ea"/>
              </a:rPr>
              <a:t>性能也在快速的提升</a:t>
            </a:r>
            <a:r>
              <a:rPr lang="zh-CN" altLang="zh-CN" sz="1600" dirty="0" smtClean="0">
                <a:latin typeface="+mn-ea"/>
              </a:rPr>
              <a:t>，</a:t>
            </a:r>
            <a:r>
              <a:rPr lang="zh-CN" altLang="en-US" sz="1600" dirty="0" smtClean="0">
                <a:latin typeface="+mn-ea"/>
              </a:rPr>
              <a:t>典型分割模型包括：</a:t>
            </a:r>
            <a:r>
              <a:rPr lang="en-US" altLang="zh-CN" sz="1600" dirty="0" smtClean="0">
                <a:latin typeface="+mn-ea"/>
              </a:rPr>
              <a:t>FCN</a:t>
            </a:r>
            <a:r>
              <a:rPr lang="zh-CN" altLang="en-US" sz="1600" dirty="0" smtClean="0">
                <a:latin typeface="+mn-ea"/>
              </a:rPr>
              <a:t>、</a:t>
            </a:r>
            <a:r>
              <a:rPr lang="en-US" altLang="zh-CN" sz="1600" dirty="0" err="1" smtClean="0">
                <a:latin typeface="+mn-ea"/>
              </a:rPr>
              <a:t>SegNet</a:t>
            </a:r>
            <a:r>
              <a:rPr lang="zh-CN" altLang="en-US" sz="1600" dirty="0" smtClean="0">
                <a:latin typeface="+mn-ea"/>
              </a:rPr>
              <a:t>、</a:t>
            </a:r>
            <a:r>
              <a:rPr lang="en-US" altLang="zh-CN" sz="1600" dirty="0" err="1" smtClean="0">
                <a:latin typeface="+mn-ea"/>
              </a:rPr>
              <a:t>PSPNet</a:t>
            </a:r>
            <a:r>
              <a:rPr lang="zh-CN" altLang="en-US" sz="1600" dirty="0" smtClean="0">
                <a:latin typeface="+mn-ea"/>
              </a:rPr>
              <a:t>以及</a:t>
            </a:r>
            <a:r>
              <a:rPr lang="en-US" altLang="zh-CN" sz="1600" dirty="0" err="1" smtClean="0">
                <a:latin typeface="+mn-ea"/>
              </a:rPr>
              <a:t>DeepLab</a:t>
            </a:r>
            <a:r>
              <a:rPr lang="zh-CN" altLang="en-US" sz="1600" dirty="0" smtClean="0">
                <a:latin typeface="+mn-ea"/>
              </a:rPr>
              <a:t>系列。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TextBox 462"/>
          <p:cNvSpPr txBox="1"/>
          <p:nvPr/>
        </p:nvSpPr>
        <p:spPr>
          <a:xfrm>
            <a:off x="5258752" y="3790267"/>
            <a:ext cx="2513965" cy="1372683"/>
          </a:xfrm>
          <a:prstGeom prst="rect">
            <a:avLst/>
          </a:prstGeom>
          <a:noFill/>
        </p:spPr>
        <p:txBody>
          <a:bodyPr wrap="square" rtlCol="0">
            <a:spAutoFit/>
          </a:bodyPr>
          <a:lstStyle/>
          <a:p>
            <a:pPr>
              <a:lnSpc>
                <a:spcPct val="130000"/>
              </a:lnSpc>
              <a:spcBef>
                <a:spcPct val="0"/>
              </a:spcBef>
            </a:pPr>
            <a:r>
              <a:rPr lang="zh-CN" altLang="en-US" sz="1600" dirty="0">
                <a:latin typeface="+mn-ea"/>
                <a:sym typeface="微软雅黑" panose="020B0503020204020204" pitchFamily="34" charset="-122"/>
              </a:rPr>
              <a:t>多用于室内环境理解，将彩色信息与深度信息融合作为输入，以提高目标检测以及语义分割的精度</a:t>
            </a:r>
            <a:endParaRPr lang="zh-CN" altLang="en-US" sz="1600" dirty="0">
              <a:latin typeface="+mn-ea"/>
              <a:sym typeface="微软雅黑" panose="020B0503020204020204" pitchFamily="34" charset="-122"/>
            </a:endParaRPr>
          </a:p>
        </p:txBody>
      </p:sp>
      <p:sp>
        <p:nvSpPr>
          <p:cNvPr id="58" name="任意多边形 57"/>
          <p:cNvSpPr/>
          <p:nvPr/>
        </p:nvSpPr>
        <p:spPr>
          <a:xfrm>
            <a:off x="8936355" y="2287796"/>
            <a:ext cx="3078480" cy="90805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b="1">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58"/>
          <p:cNvSpPr txBox="1"/>
          <p:nvPr/>
        </p:nvSpPr>
        <p:spPr>
          <a:xfrm>
            <a:off x="9562011" y="2326322"/>
            <a:ext cx="1988305" cy="830997"/>
          </a:xfrm>
          <a:prstGeom prst="rect">
            <a:avLst/>
          </a:prstGeom>
          <a:noFill/>
        </p:spPr>
        <p:txBody>
          <a:bodyPr wrap="square" rtlCol="0" anchor="ctr">
            <a:spAutoFit/>
          </a:bodyPr>
          <a:lstStyle/>
          <a:p>
            <a:pPr algn="ctr">
              <a:lnSpc>
                <a:spcPct val="120000"/>
              </a:lnSpc>
            </a:pPr>
            <a:r>
              <a:rPr lang="zh-CN" altLang="en-US" sz="20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结合深度信息的交通场景理解</a:t>
            </a:r>
            <a:endParaRPr lang="zh-CN" altLang="en-US" sz="20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60" name="TextBox 462"/>
          <p:cNvSpPr txBox="1"/>
          <p:nvPr/>
        </p:nvSpPr>
        <p:spPr>
          <a:xfrm>
            <a:off x="8982968" y="3790267"/>
            <a:ext cx="2513965" cy="1372683"/>
          </a:xfrm>
          <a:prstGeom prst="rect">
            <a:avLst/>
          </a:prstGeom>
          <a:noFill/>
        </p:spPr>
        <p:txBody>
          <a:bodyPr wrap="square" rtlCol="0">
            <a:spAutoFit/>
          </a:bodyPr>
          <a:lstStyle/>
          <a:p>
            <a:pPr>
              <a:lnSpc>
                <a:spcPct val="130000"/>
              </a:lnSpc>
              <a:spcBef>
                <a:spcPct val="0"/>
              </a:spcBef>
            </a:pPr>
            <a:r>
              <a:rPr lang="zh-CN" altLang="en-US" sz="1600" dirty="0" smtClean="0">
                <a:latin typeface="+mn-ea"/>
                <a:sym typeface="微软雅黑" panose="020B0503020204020204" pitchFamily="34" charset="-122"/>
              </a:rPr>
              <a:t>如何基于卷积神经网络充分利用深度信息提高网络性能以实现交通场景的理解是本文的研究重点。</a:t>
            </a:r>
            <a:endParaRPr lang="zh-CN" altLang="en-US" sz="1600" dirty="0">
              <a:latin typeface="+mn-ea"/>
              <a:sym typeface="微软雅黑" panose="020B0503020204020204" pitchFamily="34" charset="-122"/>
            </a:endParaRPr>
          </a:p>
        </p:txBody>
      </p:sp>
    </p:spTree>
    <p:custDataLst>
      <p:tags r:id="rId1"/>
    </p:custDataLst>
    <p:extLst>
      <p:ext uri="{BB962C8B-B14F-4D97-AF65-F5344CB8AC3E}">
        <p14:creationId xmlns:p14="http://schemas.microsoft.com/office/powerpoint/2010/main" val="853739394"/>
      </p:ext>
    </p:extLst>
  </p:cSld>
  <p:clrMapOvr>
    <a:masterClrMapping/>
  </p:clrMapOvr>
  <mc:AlternateContent xmlns:mc="http://schemas.openxmlformats.org/markup-compatibility/2006">
    <mc:Choice xmlns:p14="http://schemas.microsoft.com/office/powerpoint/2010/main" Requires="p14">
      <p:transition spd="slow" p14:dur="2000" advTm="28953"/>
    </mc:Choice>
    <mc:Fallback>
      <p:transition spd="slow" advTm="289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0-#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0-#ppt_w/2"/>
                                          </p:val>
                                        </p:tav>
                                        <p:tav tm="100000">
                                          <p:val>
                                            <p:strVal val="#ppt_x"/>
                                          </p:val>
                                        </p:tav>
                                      </p:tavLst>
                                    </p:anim>
                                    <p:anim calcmode="lin" valueType="num">
                                      <p:cBhvr additive="base">
                                        <p:cTn id="16" dur="500" fill="hold"/>
                                        <p:tgtEl>
                                          <p:spTgt spid="5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0-#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0-#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0-#ppt_w/2"/>
                                          </p:val>
                                        </p:tav>
                                        <p:tav tm="100000">
                                          <p:val>
                                            <p:strVal val="#ppt_x"/>
                                          </p:val>
                                        </p:tav>
                                      </p:tavLst>
                                    </p:anim>
                                    <p:anim calcmode="lin" valueType="num">
                                      <p:cBhvr additive="base">
                                        <p:cTn id="32" dur="50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0-#ppt_w/2"/>
                                          </p:val>
                                        </p:tav>
                                        <p:tav tm="100000">
                                          <p:val>
                                            <p:strVal val="#ppt_x"/>
                                          </p:val>
                                        </p:tav>
                                      </p:tavLst>
                                    </p:anim>
                                    <p:anim calcmode="lin" valueType="num">
                                      <p:cBhvr additive="base">
                                        <p:cTn id="36" dur="500" fill="hold"/>
                                        <p:tgtEl>
                                          <p:spTgt spid="5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500" fill="hold"/>
                                        <p:tgtEl>
                                          <p:spTgt spid="60"/>
                                        </p:tgtEl>
                                        <p:attrNameLst>
                                          <p:attrName>ppt_x</p:attrName>
                                        </p:attrNameLst>
                                      </p:cBhvr>
                                      <p:tavLst>
                                        <p:tav tm="0">
                                          <p:val>
                                            <p:strVal val="0-#ppt_w/2"/>
                                          </p:val>
                                        </p:tav>
                                        <p:tav tm="100000">
                                          <p:val>
                                            <p:strVal val="#ppt_x"/>
                                          </p:val>
                                        </p:tav>
                                      </p:tavLst>
                                    </p:anim>
                                    <p:anim calcmode="lin" valueType="num">
                                      <p:cBhvr additive="base">
                                        <p:cTn id="40"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P spid="53" grpId="0"/>
      <p:bldP spid="54" grpId="0"/>
      <p:bldP spid="56" grpId="0"/>
      <p:bldP spid="58" grpId="0" animBg="1"/>
      <p:bldP spid="59"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单圆角矩形 16"/>
          <p:cNvSpPr/>
          <p:nvPr/>
        </p:nvSpPr>
        <p:spPr>
          <a:xfrm flipV="1">
            <a:off x="5666192" y="699910"/>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 name="单圆角矩形 17"/>
          <p:cNvSpPr/>
          <p:nvPr/>
        </p:nvSpPr>
        <p:spPr>
          <a:xfrm flipH="1">
            <a:off x="4676774" y="1733550"/>
            <a:ext cx="5822841" cy="890023"/>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dirty="0" smtClean="0">
                <a:latin typeface="微软雅黑" panose="020B0503020204020204" pitchFamily="34" charset="-122"/>
                <a:ea typeface="微软雅黑" panose="020B0503020204020204" pitchFamily="34" charset="-122"/>
              </a:rPr>
              <a:t>基于编</a:t>
            </a:r>
            <a:r>
              <a:rPr lang="en-US" altLang="zh-CN" sz="3600" dirty="0" smtClean="0">
                <a:latin typeface="微软雅黑" panose="020B0503020204020204" pitchFamily="34" charset="-122"/>
                <a:ea typeface="微软雅黑" panose="020B0503020204020204" pitchFamily="34" charset="-122"/>
              </a:rPr>
              <a:t>-</a:t>
            </a:r>
            <a:r>
              <a:rPr lang="zh-CN" altLang="en-US" sz="3600" dirty="0" smtClean="0">
                <a:latin typeface="微软雅黑" panose="020B0503020204020204" pitchFamily="34" charset="-122"/>
                <a:ea typeface="微软雅黑" panose="020B0503020204020204" pitchFamily="34" charset="-122"/>
              </a:rPr>
              <a:t>解码结构语义分割</a:t>
            </a:r>
            <a:endParaRPr lang="zh-CN" altLang="en-US" sz="1050" spc="-100" dirty="0">
              <a:latin typeface="微软雅黑" panose="020B0503020204020204" pitchFamily="34" charset="-122"/>
              <a:ea typeface="微软雅黑" panose="020B0503020204020204" pitchFamily="34" charset="-122"/>
            </a:endParaRPr>
          </a:p>
        </p:txBody>
      </p:sp>
      <p:sp>
        <p:nvSpPr>
          <p:cNvPr id="19" name="TextBox 18"/>
          <p:cNvSpPr txBox="1"/>
          <p:nvPr/>
        </p:nvSpPr>
        <p:spPr>
          <a:xfrm>
            <a:off x="7152887" y="3286674"/>
            <a:ext cx="267652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网络结构设计</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347131" y="5083592"/>
            <a:ext cx="1255597" cy="923330"/>
            <a:chOff x="10318555" y="4969295"/>
            <a:chExt cx="1255597" cy="923330"/>
          </a:xfrm>
        </p:grpSpPr>
        <p:sp>
          <p:nvSpPr>
            <p:cNvPr id="21" name="椭圆 20"/>
            <p:cNvSpPr/>
            <p:nvPr/>
          </p:nvSpPr>
          <p:spPr>
            <a:xfrm>
              <a:off x="10318555" y="5162536"/>
              <a:ext cx="971342" cy="476071"/>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22" name="TextBox 21"/>
            <p:cNvSpPr txBox="1"/>
            <p:nvPr/>
          </p:nvSpPr>
          <p:spPr>
            <a:xfrm>
              <a:off x="10526974" y="4969295"/>
              <a:ext cx="1047178" cy="923330"/>
            </a:xfrm>
            <a:prstGeom prst="rect">
              <a:avLst/>
            </a:prstGeom>
            <a:noFill/>
          </p:spPr>
          <p:txBody>
            <a:bodyPr wrap="square" rtlCol="0">
              <a:spAutoFit/>
            </a:bodyPr>
            <a:lstStyle/>
            <a:p>
              <a:r>
                <a:rPr lang="en-US" altLang="zh-CN" sz="5400" b="1" dirty="0" smtClean="0">
                  <a:solidFill>
                    <a:schemeClr val="bg1"/>
                  </a:solidFill>
                  <a:latin typeface="微软雅黑" panose="020B0503020204020204" pitchFamily="34" charset="-122"/>
                  <a:ea typeface="微软雅黑" panose="020B0503020204020204" pitchFamily="34" charset="-122"/>
                </a:rPr>
                <a:t>2</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cxnSp>
        <p:nvCxnSpPr>
          <p:cNvPr id="23" name="直接连接符 22"/>
          <p:cNvCxnSpPr/>
          <p:nvPr/>
        </p:nvCxnSpPr>
        <p:spPr>
          <a:xfrm>
            <a:off x="460906" y="6033723"/>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62801" y="3734803"/>
            <a:ext cx="267652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网络训练</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5471" y="3880520"/>
            <a:ext cx="2336411" cy="1752308"/>
          </a:xfrm>
          <a:prstGeom prst="rect">
            <a:avLst/>
          </a:prstGeom>
        </p:spPr>
      </p:pic>
      <p:sp>
        <p:nvSpPr>
          <p:cNvPr id="14" name="TextBox 23"/>
          <p:cNvSpPr txBox="1"/>
          <p:nvPr/>
        </p:nvSpPr>
        <p:spPr>
          <a:xfrm>
            <a:off x="7154068" y="4257050"/>
            <a:ext cx="267652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实验及结果分析</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18"/>
          <p:cNvSpPr txBox="1"/>
          <p:nvPr/>
        </p:nvSpPr>
        <p:spPr>
          <a:xfrm>
            <a:off x="7154069" y="2766015"/>
            <a:ext cx="2676527" cy="499624"/>
          </a:xfrm>
          <a:prstGeom prst="rect">
            <a:avLst/>
          </a:prstGeom>
          <a:noFill/>
        </p:spPr>
        <p:txBody>
          <a:bodyPr wrap="square">
            <a:spAutoFit/>
          </a:bodyPr>
          <a:lstStyle/>
          <a:p>
            <a:pPr>
              <a:lnSpc>
                <a:spcPct val="150000"/>
              </a:lnSpc>
              <a:defRPr/>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样本数据</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20"/>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18"/>
                                            </p:tgtEl>
                                            <p:attrNameLst>
                                              <p:attrName>ppt_x</p:attrName>
                                              <p:attrName>ppt_y</p:attrName>
                                            </p:attrNameLst>
                                          </p:cBhvr>
                                          <p:rCtr x="43960" y="0"/>
                                        </p:animMotion>
                                      </p:childTnLst>
                                    </p:cTn>
                                  </p:par>
                                </p:childTnLst>
                              </p:cTn>
                            </p:par>
                            <p:par>
                              <p:cTn id="15" fill="hold">
                                <p:stCondLst>
                                  <p:cond delay="500"/>
                                </p:stCondLst>
                                <p:childTnLst>
                                  <p:par>
                                    <p:cTn id="16" presetID="52"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Scale>
                                          <p:cBhvr>
                                            <p:cTn id="18"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9"/>
                                            </p:tgtEl>
                                            <p:attrNameLst>
                                              <p:attrName>ppt_x</p:attrName>
                                              <p:attrName>ppt_y</p:attrName>
                                            </p:attrNameLst>
                                          </p:cBhvr>
                                        </p:animMotion>
                                        <p:animEffect transition="in" filter="fade">
                                          <p:cBhvr>
                                            <p:cTn id="20" dur="1000"/>
                                            <p:tgtEl>
                                              <p:spTgt spid="19"/>
                                            </p:tgtEl>
                                          </p:cBhvr>
                                        </p:animEffect>
                                      </p:childTnLst>
                                    </p:cTn>
                                  </p:par>
                                  <p:par>
                                    <p:cTn id="21" presetID="52" presetClass="entr" presetSubtype="0" fill="hold" grpId="0" nodeType="withEffect">
                                      <p:stCondLst>
                                        <p:cond delay="200"/>
                                      </p:stCondLst>
                                      <p:iterate type="lt">
                                        <p:tmPct val="0"/>
                                      </p:iterate>
                                      <p:childTnLst>
                                        <p:set>
                                          <p:cBhvr>
                                            <p:cTn id="22" dur="1" fill="hold">
                                              <p:stCondLst>
                                                <p:cond delay="0"/>
                                              </p:stCondLst>
                                            </p:cTn>
                                            <p:tgtEl>
                                              <p:spTgt spid="24"/>
                                            </p:tgtEl>
                                            <p:attrNameLst>
                                              <p:attrName>style.visibility</p:attrName>
                                            </p:attrNameLst>
                                          </p:cBhvr>
                                          <p:to>
                                            <p:strVal val="visible"/>
                                          </p:to>
                                        </p:set>
                                        <p:animScale>
                                          <p:cBhvr>
                                            <p:cTn id="23"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4"/>
                                            </p:tgtEl>
                                            <p:attrNameLst>
                                              <p:attrName>ppt_x</p:attrName>
                                              <p:attrName>ppt_y</p:attrName>
                                            </p:attrNameLst>
                                          </p:cBhvr>
                                        </p:animMotion>
                                        <p:animEffect transition="in" filter="fade">
                                          <p:cBhvr>
                                            <p:cTn id="25" dur="1000"/>
                                            <p:tgtEl>
                                              <p:spTgt spid="24"/>
                                            </p:tgtEl>
                                          </p:cBhvr>
                                        </p:animEffect>
                                      </p:childTnLst>
                                    </p:cTn>
                                  </p:par>
                                  <p:par>
                                    <p:cTn id="26" presetID="52" presetClass="entr" presetSubtype="0" fill="hold" grpId="0" nodeType="withEffect">
                                      <p:stCondLst>
                                        <p:cond delay="200"/>
                                      </p:stCondLst>
                                      <p:iterate type="lt">
                                        <p:tmPct val="0"/>
                                      </p:iterate>
                                      <p:childTnLst>
                                        <p:set>
                                          <p:cBhvr>
                                            <p:cTn id="27" dur="1" fill="hold">
                                              <p:stCondLst>
                                                <p:cond delay="0"/>
                                              </p:stCondLst>
                                            </p:cTn>
                                            <p:tgtEl>
                                              <p:spTgt spid="14"/>
                                            </p:tgtEl>
                                            <p:attrNameLst>
                                              <p:attrName>style.visibility</p:attrName>
                                            </p:attrNameLst>
                                          </p:cBhvr>
                                          <p:to>
                                            <p:strVal val="visible"/>
                                          </p:to>
                                        </p:set>
                                        <p:animScale>
                                          <p:cBhvr>
                                            <p:cTn id="28"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4"/>
                                            </p:tgtEl>
                                            <p:attrNameLst>
                                              <p:attrName>ppt_x</p:attrName>
                                              <p:attrName>ppt_y</p:attrName>
                                            </p:attrNameLst>
                                          </p:cBhvr>
                                        </p:animMotion>
                                        <p:animEffect transition="in" filter="fade">
                                          <p:cBhvr>
                                            <p:cTn id="30" dur="1000"/>
                                            <p:tgtEl>
                                              <p:spTgt spid="14"/>
                                            </p:tgtEl>
                                          </p:cBhvr>
                                        </p:animEffect>
                                      </p:childTnLst>
                                    </p:cTn>
                                  </p:par>
                                </p:childTnLst>
                              </p:cTn>
                            </p:par>
                            <p:par>
                              <p:cTn id="31" fill="hold">
                                <p:stCondLst>
                                  <p:cond delay="1700"/>
                                </p:stCondLst>
                                <p:childTnLst>
                                  <p:par>
                                    <p:cTn id="32" presetID="52"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Scale>
                                          <p:cBhvr>
                                            <p:cTn id="34"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3"/>
                                            </p:tgtEl>
                                            <p:attrNameLst>
                                              <p:attrName>ppt_x</p:attrName>
                                              <p:attrName>ppt_y</p:attrName>
                                            </p:attrNameLst>
                                          </p:cBhvr>
                                        </p:animMotion>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4" grpId="0"/>
          <p:bldP spid="14"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20"/>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18"/>
                                            </p:tgtEl>
                                            <p:attrNameLst>
                                              <p:attrName>ppt_x</p:attrName>
                                              <p:attrName>ppt_y</p:attrName>
                                            </p:attrNameLst>
                                          </p:cBhvr>
                                          <p:rCtr x="43960" y="0"/>
                                        </p:animMotion>
                                      </p:childTnLst>
                                    </p:cTn>
                                  </p:par>
                                </p:childTnLst>
                              </p:cTn>
                            </p:par>
                            <p:par>
                              <p:cTn id="15" fill="hold">
                                <p:stCondLst>
                                  <p:cond delay="500"/>
                                </p:stCondLst>
                                <p:childTnLst>
                                  <p:par>
                                    <p:cTn id="16" presetID="52"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Scale>
                                          <p:cBhvr>
                                            <p:cTn id="18"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9"/>
                                            </p:tgtEl>
                                            <p:attrNameLst>
                                              <p:attrName>ppt_x</p:attrName>
                                              <p:attrName>ppt_y</p:attrName>
                                            </p:attrNameLst>
                                          </p:cBhvr>
                                        </p:animMotion>
                                        <p:animEffect transition="in" filter="fade">
                                          <p:cBhvr>
                                            <p:cTn id="20" dur="1000"/>
                                            <p:tgtEl>
                                              <p:spTgt spid="19"/>
                                            </p:tgtEl>
                                          </p:cBhvr>
                                        </p:animEffect>
                                      </p:childTnLst>
                                    </p:cTn>
                                  </p:par>
                                  <p:par>
                                    <p:cTn id="21" presetID="52" presetClass="entr" presetSubtype="0" fill="hold" grpId="0" nodeType="withEffect">
                                      <p:stCondLst>
                                        <p:cond delay="200"/>
                                      </p:stCondLst>
                                      <p:iterate type="lt">
                                        <p:tmPct val="0"/>
                                      </p:iterate>
                                      <p:childTnLst>
                                        <p:set>
                                          <p:cBhvr>
                                            <p:cTn id="22" dur="1" fill="hold">
                                              <p:stCondLst>
                                                <p:cond delay="0"/>
                                              </p:stCondLst>
                                            </p:cTn>
                                            <p:tgtEl>
                                              <p:spTgt spid="24"/>
                                            </p:tgtEl>
                                            <p:attrNameLst>
                                              <p:attrName>style.visibility</p:attrName>
                                            </p:attrNameLst>
                                          </p:cBhvr>
                                          <p:to>
                                            <p:strVal val="visible"/>
                                          </p:to>
                                        </p:set>
                                        <p:animScale>
                                          <p:cBhvr>
                                            <p:cTn id="23"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4"/>
                                            </p:tgtEl>
                                            <p:attrNameLst>
                                              <p:attrName>ppt_x</p:attrName>
                                              <p:attrName>ppt_y</p:attrName>
                                            </p:attrNameLst>
                                          </p:cBhvr>
                                        </p:animMotion>
                                        <p:animEffect transition="in" filter="fade">
                                          <p:cBhvr>
                                            <p:cTn id="25" dur="1000"/>
                                            <p:tgtEl>
                                              <p:spTgt spid="24"/>
                                            </p:tgtEl>
                                          </p:cBhvr>
                                        </p:animEffect>
                                      </p:childTnLst>
                                    </p:cTn>
                                  </p:par>
                                  <p:par>
                                    <p:cTn id="26" presetID="52" presetClass="entr" presetSubtype="0" fill="hold" grpId="0" nodeType="withEffect">
                                      <p:stCondLst>
                                        <p:cond delay="200"/>
                                      </p:stCondLst>
                                      <p:iterate type="lt">
                                        <p:tmPct val="0"/>
                                      </p:iterate>
                                      <p:childTnLst>
                                        <p:set>
                                          <p:cBhvr>
                                            <p:cTn id="27" dur="1" fill="hold">
                                              <p:stCondLst>
                                                <p:cond delay="0"/>
                                              </p:stCondLst>
                                            </p:cTn>
                                            <p:tgtEl>
                                              <p:spTgt spid="14"/>
                                            </p:tgtEl>
                                            <p:attrNameLst>
                                              <p:attrName>style.visibility</p:attrName>
                                            </p:attrNameLst>
                                          </p:cBhvr>
                                          <p:to>
                                            <p:strVal val="visible"/>
                                          </p:to>
                                        </p:set>
                                        <p:animScale>
                                          <p:cBhvr>
                                            <p:cTn id="28"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4"/>
                                            </p:tgtEl>
                                            <p:attrNameLst>
                                              <p:attrName>ppt_x</p:attrName>
                                              <p:attrName>ppt_y</p:attrName>
                                            </p:attrNameLst>
                                          </p:cBhvr>
                                        </p:animMotion>
                                        <p:animEffect transition="in" filter="fade">
                                          <p:cBhvr>
                                            <p:cTn id="30" dur="1000"/>
                                            <p:tgtEl>
                                              <p:spTgt spid="14"/>
                                            </p:tgtEl>
                                          </p:cBhvr>
                                        </p:animEffect>
                                      </p:childTnLst>
                                    </p:cTn>
                                  </p:par>
                                </p:childTnLst>
                              </p:cTn>
                            </p:par>
                            <p:par>
                              <p:cTn id="31" fill="hold">
                                <p:stCondLst>
                                  <p:cond delay="1700"/>
                                </p:stCondLst>
                                <p:childTnLst>
                                  <p:par>
                                    <p:cTn id="32" presetID="52"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Scale>
                                          <p:cBhvr>
                                            <p:cTn id="34"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3"/>
                                            </p:tgtEl>
                                            <p:attrNameLst>
                                              <p:attrName>ppt_x</p:attrName>
                                              <p:attrName>ppt_y</p:attrName>
                                            </p:attrNameLst>
                                          </p:cBhvr>
                                        </p:animMotion>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p:bldP spid="24" grpId="0"/>
          <p:bldP spid="14" grpId="0"/>
          <p:bldP spid="13"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样本数据</a:t>
            </a:r>
            <a:endParaRPr lang="en-US" altLang="zh-CN" b="1" dirty="0">
              <a:solidFill>
                <a:schemeClr val="tx2">
                  <a:lumMod val="75000"/>
                </a:schemeClr>
              </a:solidFill>
              <a:latin typeface="+mn-ea"/>
              <a:sym typeface="+mn-ea"/>
            </a:endParaRPr>
          </a:p>
        </p:txBody>
      </p:sp>
      <p:sp>
        <p:nvSpPr>
          <p:cNvPr id="2" name="矩形 1"/>
          <p:cNvSpPr/>
          <p:nvPr/>
        </p:nvSpPr>
        <p:spPr>
          <a:xfrm>
            <a:off x="496877" y="1872378"/>
            <a:ext cx="1876671" cy="438582"/>
          </a:xfrm>
          <a:prstGeom prst="rect">
            <a:avLst/>
          </a:prstGeom>
        </p:spPr>
        <p:txBody>
          <a:bodyPr wrap="square">
            <a:spAutoFit/>
          </a:bodyPr>
          <a:lstStyle/>
          <a:p>
            <a:pPr marL="285750" indent="-285750">
              <a:lnSpc>
                <a:spcPct val="125000"/>
              </a:lnSpc>
              <a:buClr>
                <a:schemeClr val="tx2">
                  <a:lumMod val="75000"/>
                </a:schemeClr>
              </a:buClr>
              <a:buSzPct val="80000"/>
              <a:buFont typeface="Wingdings" panose="05000000000000000000" pitchFamily="2" charset="2"/>
              <a:buChar char="l"/>
            </a:pPr>
            <a:r>
              <a:rPr lang="zh-CN" altLang="en-US" dirty="0" smtClean="0">
                <a:latin typeface="+mn-ea"/>
                <a:sym typeface="+mn-ea"/>
              </a:rPr>
              <a:t>数据集</a:t>
            </a:r>
            <a:r>
              <a:rPr lang="zh-CN" altLang="en-US" dirty="0">
                <a:latin typeface="+mn-ea"/>
                <a:sym typeface="+mn-ea"/>
              </a:rPr>
              <a:t>选取</a:t>
            </a:r>
            <a:r>
              <a:rPr lang="zh-CN" altLang="en-US" dirty="0" smtClean="0">
                <a:latin typeface="+mn-ea"/>
                <a:sym typeface="+mn-ea"/>
              </a:rPr>
              <a:t>：</a:t>
            </a:r>
            <a:endParaRPr lang="en-US" altLang="zh-CN" dirty="0">
              <a:latin typeface="+mn-ea"/>
              <a:sym typeface="+mn-ea"/>
            </a:endParaRPr>
          </a:p>
        </p:txBody>
      </p:sp>
      <p:sp>
        <p:nvSpPr>
          <p:cNvPr id="3" name="左大括号 2"/>
          <p:cNvSpPr/>
          <p:nvPr/>
        </p:nvSpPr>
        <p:spPr>
          <a:xfrm>
            <a:off x="3367201" y="1594955"/>
            <a:ext cx="138428" cy="1166718"/>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2152452" y="1920429"/>
            <a:ext cx="1214749" cy="438582"/>
          </a:xfrm>
          <a:prstGeom prst="rect">
            <a:avLst/>
          </a:prstGeom>
        </p:spPr>
        <p:txBody>
          <a:bodyPr wrap="square">
            <a:spAutoFit/>
          </a:bodyPr>
          <a:lstStyle/>
          <a:p>
            <a:pPr>
              <a:lnSpc>
                <a:spcPct val="125000"/>
              </a:lnSpc>
              <a:buClr>
                <a:schemeClr val="tx2">
                  <a:lumMod val="75000"/>
                </a:schemeClr>
              </a:buClr>
              <a:buSzPct val="80000"/>
            </a:pPr>
            <a:r>
              <a:rPr lang="en-US" altLang="zh-CN" dirty="0" smtClean="0">
                <a:latin typeface="Times New Roman" panose="02020603050405020304" pitchFamily="18" charset="0"/>
                <a:cs typeface="Times New Roman" panose="02020603050405020304" pitchFamily="18" charset="0"/>
                <a:sym typeface="+mn-ea"/>
              </a:rPr>
              <a:t>Cityscapes </a:t>
            </a:r>
            <a:endParaRPr lang="en-US" altLang="zh-CN" dirty="0">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3621241" y="1508900"/>
            <a:ext cx="1564109" cy="1338828"/>
          </a:xfrm>
          <a:prstGeom prst="rect">
            <a:avLst/>
          </a:prstGeom>
          <a:noFill/>
        </p:spPr>
        <p:txBody>
          <a:bodyPr wrap="square" rtlCol="0">
            <a:spAutoFit/>
          </a:bodyPr>
          <a:lstStyle/>
          <a:p>
            <a:pPr>
              <a:lnSpc>
                <a:spcPct val="150000"/>
              </a:lnSpc>
            </a:pPr>
            <a:r>
              <a:rPr lang="zh-CN" altLang="en-US" dirty="0" smtClean="0"/>
              <a:t>训练集：</a:t>
            </a:r>
            <a:r>
              <a:rPr lang="en-US" altLang="zh-CN" dirty="0" smtClean="0"/>
              <a:t>2975</a:t>
            </a:r>
          </a:p>
          <a:p>
            <a:pPr>
              <a:lnSpc>
                <a:spcPct val="150000"/>
              </a:lnSpc>
            </a:pPr>
            <a:r>
              <a:rPr lang="zh-CN" altLang="en-US" dirty="0" smtClean="0"/>
              <a:t>验证集：</a:t>
            </a:r>
            <a:r>
              <a:rPr lang="en-US" altLang="zh-CN" dirty="0" smtClean="0"/>
              <a:t>500</a:t>
            </a:r>
          </a:p>
          <a:p>
            <a:pPr>
              <a:lnSpc>
                <a:spcPct val="150000"/>
              </a:lnSpc>
            </a:pPr>
            <a:r>
              <a:rPr lang="zh-CN" altLang="en-US" dirty="0" smtClean="0"/>
              <a:t>测试集</a:t>
            </a:r>
            <a:r>
              <a:rPr lang="en-US" altLang="zh-CN" dirty="0"/>
              <a:t>:   1525</a:t>
            </a:r>
            <a:endParaRPr lang="zh-CN" altLang="en-US" dirty="0"/>
          </a:p>
        </p:txBody>
      </p:sp>
      <p:graphicFrame>
        <p:nvGraphicFramePr>
          <p:cNvPr id="32" name="表格 31"/>
          <p:cNvGraphicFramePr>
            <a:graphicFrameLocks noGrp="1"/>
          </p:cNvGraphicFramePr>
          <p:nvPr>
            <p:extLst>
              <p:ext uri="{D42A27DB-BD31-4B8C-83A1-F6EECF244321}">
                <p14:modId xmlns:p14="http://schemas.microsoft.com/office/powerpoint/2010/main" val="1010855488"/>
              </p:ext>
            </p:extLst>
          </p:nvPr>
        </p:nvGraphicFramePr>
        <p:xfrm>
          <a:off x="2064770" y="3171675"/>
          <a:ext cx="7743111" cy="2595706"/>
        </p:xfrm>
        <a:graphic>
          <a:graphicData uri="http://schemas.openxmlformats.org/drawingml/2006/table">
            <a:tbl>
              <a:tblPr firstRow="1" bandRow="1">
                <a:tableStyleId>{BC89EF96-8CEA-46FF-86C4-4CE0E7609802}</a:tableStyleId>
              </a:tblPr>
              <a:tblGrid>
                <a:gridCol w="1357421"/>
                <a:gridCol w="1055486"/>
                <a:gridCol w="1054326"/>
                <a:gridCol w="1068970"/>
                <a:gridCol w="1039682"/>
                <a:gridCol w="1054326"/>
                <a:gridCol w="1112900"/>
              </a:tblGrid>
              <a:tr h="426650">
                <a:tc>
                  <a:txBody>
                    <a:bodyPr/>
                    <a:lstStyle/>
                    <a:p>
                      <a:r>
                        <a:rPr lang="en-US" altLang="zh-CN" sz="1800" b="0" dirty="0" smtClean="0"/>
                        <a:t>0</a:t>
                      </a:r>
                      <a:endParaRPr lang="zh-CN" altLang="en-US" sz="1800" b="0" dirty="0"/>
                    </a:p>
                  </a:txBody>
                  <a:tcPr anchor="ctr" anchorCtr="1"/>
                </a:tc>
                <a:tc>
                  <a:txBody>
                    <a:bodyPr/>
                    <a:lstStyle/>
                    <a:p>
                      <a:pPr marL="0" algn="l" defTabSz="914377" rtl="0" eaLnBrk="1" latinLnBrk="0" hangingPunct="1"/>
                      <a:r>
                        <a:rPr lang="en-US" altLang="zh-CN" sz="1800" b="0" kern="1200" dirty="0" smtClean="0">
                          <a:solidFill>
                            <a:schemeClr val="tx1"/>
                          </a:solidFill>
                          <a:latin typeface="+mn-lt"/>
                          <a:ea typeface="+mn-ea"/>
                          <a:cs typeface="+mn-cs"/>
                        </a:rPr>
                        <a:t>1</a:t>
                      </a:r>
                      <a:endParaRPr lang="zh-CN" altLang="en-US" sz="18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800" b="0" kern="1200" dirty="0" smtClean="0">
                          <a:solidFill>
                            <a:schemeClr val="tx1"/>
                          </a:solidFill>
                          <a:latin typeface="+mn-lt"/>
                          <a:ea typeface="+mn-ea"/>
                          <a:cs typeface="+mn-cs"/>
                        </a:rPr>
                        <a:t>2</a:t>
                      </a:r>
                      <a:endParaRPr lang="zh-CN" altLang="en-US" sz="18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800" b="0" kern="1200" dirty="0" smtClean="0">
                          <a:solidFill>
                            <a:schemeClr val="tx1"/>
                          </a:solidFill>
                          <a:latin typeface="+mn-lt"/>
                          <a:ea typeface="+mn-ea"/>
                          <a:cs typeface="+mn-cs"/>
                        </a:rPr>
                        <a:t>3</a:t>
                      </a:r>
                      <a:endParaRPr lang="zh-CN" altLang="en-US" sz="18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800" b="0" kern="1200" dirty="0" smtClean="0">
                          <a:solidFill>
                            <a:schemeClr val="tx1"/>
                          </a:solidFill>
                          <a:latin typeface="+mn-lt"/>
                          <a:ea typeface="+mn-ea"/>
                          <a:cs typeface="+mn-cs"/>
                        </a:rPr>
                        <a:t>4</a:t>
                      </a:r>
                      <a:endParaRPr lang="zh-CN" altLang="en-US" sz="18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800" b="0" kern="1200" dirty="0" smtClean="0">
                          <a:solidFill>
                            <a:schemeClr val="tx1"/>
                          </a:solidFill>
                          <a:latin typeface="+mn-lt"/>
                          <a:ea typeface="+mn-ea"/>
                          <a:cs typeface="+mn-cs"/>
                        </a:rPr>
                        <a:t>5</a:t>
                      </a:r>
                      <a:endParaRPr lang="zh-CN" altLang="en-US" sz="18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800" b="0" kern="1200" dirty="0" smtClean="0">
                          <a:solidFill>
                            <a:schemeClr val="tx1"/>
                          </a:solidFill>
                          <a:latin typeface="+mn-lt"/>
                          <a:ea typeface="+mn-ea"/>
                          <a:cs typeface="+mn-cs"/>
                        </a:rPr>
                        <a:t>6</a:t>
                      </a:r>
                      <a:endParaRPr lang="zh-CN" altLang="en-US" sz="1800" b="0" kern="1200" dirty="0">
                        <a:solidFill>
                          <a:schemeClr val="tx1"/>
                        </a:solidFill>
                        <a:latin typeface="+mn-lt"/>
                        <a:ea typeface="+mn-ea"/>
                        <a:cs typeface="+mn-cs"/>
                      </a:endParaRPr>
                    </a:p>
                  </a:txBody>
                  <a:tcPr anchor="ctr" anchorCtr="1"/>
                </a:tc>
              </a:tr>
              <a:tr h="426650">
                <a:tc>
                  <a:txBody>
                    <a:bodyPr/>
                    <a:lstStyle/>
                    <a:p>
                      <a:r>
                        <a:rPr lang="zh-CN" altLang="en-US" sz="1800" b="0" i="0" kern="1200" dirty="0" smtClean="0">
                          <a:solidFill>
                            <a:schemeClr val="tx1"/>
                          </a:solidFill>
                          <a:effectLst/>
                          <a:latin typeface="+mn-lt"/>
                          <a:ea typeface="+mn-ea"/>
                          <a:cs typeface="+mn-cs"/>
                        </a:rPr>
                        <a:t>路面</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人行道</a:t>
                      </a:r>
                      <a:endParaRPr lang="zh-CN" altLang="en-US" sz="1800" dirty="0"/>
                    </a:p>
                  </a:txBody>
                  <a:tcPr anchor="ctr" anchorCtr="1"/>
                </a:tc>
                <a:tc>
                  <a:txBody>
                    <a:bodyPr/>
                    <a:lstStyle/>
                    <a:p>
                      <a:r>
                        <a:rPr lang="zh-CN" altLang="en-US" sz="1800" dirty="0" smtClean="0"/>
                        <a:t>建筑</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墙</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栅栏</a:t>
                      </a:r>
                      <a:endParaRPr lang="zh-CN" altLang="en-US" sz="1800" dirty="0"/>
                    </a:p>
                  </a:txBody>
                  <a:tcPr anchor="ctr" anchorCtr="1"/>
                </a:tc>
                <a:tc>
                  <a:txBody>
                    <a:bodyPr/>
                    <a:lstStyle/>
                    <a:p>
                      <a:r>
                        <a:rPr lang="zh-CN" altLang="en-US" sz="1800" dirty="0" smtClean="0"/>
                        <a:t>杆</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信号灯</a:t>
                      </a:r>
                      <a:endParaRPr lang="zh-CN" altLang="en-US" sz="1800" dirty="0"/>
                    </a:p>
                  </a:txBody>
                  <a:tcPr anchor="ctr" anchorCtr="1"/>
                </a:tc>
              </a:tr>
              <a:tr h="42665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800" dirty="0" smtClean="0"/>
                        <a:t>7</a:t>
                      </a:r>
                      <a:endParaRPr lang="zh-CN" altLang="en-US" sz="1800" dirty="0" smtClean="0"/>
                    </a:p>
                  </a:txBody>
                  <a:tcPr anchor="ctr" anchorCtr="1"/>
                </a:tc>
                <a:tc>
                  <a:txBody>
                    <a:bodyPr/>
                    <a:lstStyle/>
                    <a:p>
                      <a:r>
                        <a:rPr lang="en-US" altLang="zh-CN" sz="1800" dirty="0" smtClean="0"/>
                        <a:t>8</a:t>
                      </a:r>
                      <a:endParaRPr lang="zh-CN" altLang="en-US" sz="1800" dirty="0"/>
                    </a:p>
                  </a:txBody>
                  <a:tcPr anchor="ctr" anchorCtr="1"/>
                </a:tc>
                <a:tc>
                  <a:txBody>
                    <a:bodyPr/>
                    <a:lstStyle/>
                    <a:p>
                      <a:r>
                        <a:rPr lang="en-US" altLang="zh-CN" sz="1800" dirty="0" smtClean="0"/>
                        <a:t>9</a:t>
                      </a:r>
                      <a:endParaRPr lang="zh-CN" altLang="en-US" sz="1800" dirty="0"/>
                    </a:p>
                  </a:txBody>
                  <a:tcPr anchor="ctr" anchorCtr="1"/>
                </a:tc>
                <a:tc>
                  <a:txBody>
                    <a:bodyPr/>
                    <a:lstStyle/>
                    <a:p>
                      <a:r>
                        <a:rPr lang="en-US" altLang="zh-CN" sz="1800" dirty="0" smtClean="0"/>
                        <a:t>10</a:t>
                      </a:r>
                      <a:endParaRPr lang="zh-CN" altLang="en-US" sz="1800" dirty="0"/>
                    </a:p>
                  </a:txBody>
                  <a:tcPr anchor="ctr" anchorCtr="1"/>
                </a:tc>
                <a:tc>
                  <a:txBody>
                    <a:bodyPr/>
                    <a:lstStyle/>
                    <a:p>
                      <a:r>
                        <a:rPr lang="en-US" altLang="zh-CN" sz="1800" dirty="0" smtClean="0"/>
                        <a:t>11</a:t>
                      </a:r>
                      <a:endParaRPr lang="zh-CN" altLang="en-US" sz="1800" dirty="0"/>
                    </a:p>
                  </a:txBody>
                  <a:tcPr anchor="ctr" anchorCtr="1"/>
                </a:tc>
                <a:tc>
                  <a:txBody>
                    <a:bodyPr/>
                    <a:lstStyle/>
                    <a:p>
                      <a:r>
                        <a:rPr lang="en-US" altLang="zh-CN" sz="1800" dirty="0" smtClean="0"/>
                        <a:t>12</a:t>
                      </a:r>
                      <a:endParaRPr lang="zh-CN" altLang="en-US" sz="1800" dirty="0"/>
                    </a:p>
                  </a:txBody>
                  <a:tcPr anchor="ctr" anchorCtr="1"/>
                </a:tc>
                <a:tc>
                  <a:txBody>
                    <a:bodyPr/>
                    <a:lstStyle/>
                    <a:p>
                      <a:r>
                        <a:rPr lang="en-US" altLang="zh-CN" sz="1800" dirty="0" smtClean="0"/>
                        <a:t>13</a:t>
                      </a:r>
                      <a:endParaRPr lang="zh-CN" altLang="en-US" sz="1800" dirty="0"/>
                    </a:p>
                  </a:txBody>
                  <a:tcPr anchor="ctr" anchorCtr="1"/>
                </a:tc>
              </a:tr>
              <a:tr h="426650">
                <a:tc>
                  <a:txBody>
                    <a:bodyPr/>
                    <a:lstStyle/>
                    <a:p>
                      <a:r>
                        <a:rPr lang="zh-CN" altLang="en-US" sz="1800" dirty="0" smtClean="0"/>
                        <a:t>交通标志</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植物</a:t>
                      </a:r>
                      <a:endParaRPr lang="zh-CN" altLang="en-US" sz="1800" dirty="0"/>
                    </a:p>
                  </a:txBody>
                  <a:tcPr anchor="ctr" anchorCtr="1"/>
                </a:tc>
                <a:tc>
                  <a:txBody>
                    <a:bodyPr/>
                    <a:lstStyle/>
                    <a:p>
                      <a:r>
                        <a:rPr lang="zh-CN" altLang="en-US" sz="1800" dirty="0" smtClean="0"/>
                        <a:t>草坪</a:t>
                      </a:r>
                      <a:endParaRPr lang="zh-CN" altLang="en-US" sz="1800" dirty="0"/>
                    </a:p>
                  </a:txBody>
                  <a:tcPr anchor="ctr" anchorCtr="1"/>
                </a:tc>
                <a:tc>
                  <a:txBody>
                    <a:bodyPr/>
                    <a:lstStyle/>
                    <a:p>
                      <a:r>
                        <a:rPr lang="zh-CN" altLang="en-US" sz="1800" dirty="0" smtClean="0"/>
                        <a:t>天空</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行人</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骑行者</a:t>
                      </a:r>
                      <a:endParaRPr lang="zh-CN" altLang="en-US" sz="1800" dirty="0"/>
                    </a:p>
                  </a:txBody>
                  <a:tcPr anchor="ctr" anchorCtr="1"/>
                </a:tc>
                <a:tc>
                  <a:txBody>
                    <a:bodyPr/>
                    <a:lstStyle/>
                    <a:p>
                      <a:r>
                        <a:rPr lang="zh-CN" altLang="en-US" sz="1800" dirty="0" smtClean="0"/>
                        <a:t>汽车</a:t>
                      </a:r>
                      <a:endParaRPr lang="zh-CN" altLang="en-US" sz="1800" dirty="0"/>
                    </a:p>
                  </a:txBody>
                  <a:tcPr anchor="ctr" anchorCtr="1"/>
                </a:tc>
              </a:tr>
              <a:tr h="42665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800" dirty="0" smtClean="0"/>
                        <a:t>14</a:t>
                      </a:r>
                      <a:endParaRPr lang="zh-CN" altLang="en-US" sz="1800" dirty="0" smtClean="0"/>
                    </a:p>
                  </a:txBody>
                  <a:tcPr anchor="ctr" anchorCtr="1"/>
                </a:tc>
                <a:tc>
                  <a:txBody>
                    <a:bodyPr/>
                    <a:lstStyle/>
                    <a:p>
                      <a:r>
                        <a:rPr lang="en-US" altLang="zh-CN" sz="1800" dirty="0" smtClean="0"/>
                        <a:t>15</a:t>
                      </a:r>
                      <a:endParaRPr lang="zh-CN" altLang="en-US" sz="1800" dirty="0"/>
                    </a:p>
                  </a:txBody>
                  <a:tcPr anchor="ctr" anchorCtr="1"/>
                </a:tc>
                <a:tc>
                  <a:txBody>
                    <a:bodyPr/>
                    <a:lstStyle/>
                    <a:p>
                      <a:r>
                        <a:rPr lang="en-US" altLang="zh-CN" sz="1800" dirty="0" smtClean="0"/>
                        <a:t>16</a:t>
                      </a:r>
                      <a:endParaRPr lang="zh-CN" altLang="en-US" sz="1800" dirty="0"/>
                    </a:p>
                  </a:txBody>
                  <a:tcPr anchor="ctr" anchorCtr="1"/>
                </a:tc>
                <a:tc>
                  <a:txBody>
                    <a:bodyPr/>
                    <a:lstStyle/>
                    <a:p>
                      <a:r>
                        <a:rPr lang="en-US" altLang="zh-CN" sz="1800" dirty="0" smtClean="0"/>
                        <a:t>17</a:t>
                      </a:r>
                      <a:endParaRPr lang="zh-CN" altLang="en-US" sz="1800" dirty="0"/>
                    </a:p>
                  </a:txBody>
                  <a:tcPr anchor="ctr" anchorCtr="1"/>
                </a:tc>
                <a:tc>
                  <a:txBody>
                    <a:bodyPr/>
                    <a:lstStyle/>
                    <a:p>
                      <a:r>
                        <a:rPr lang="en-US" altLang="zh-CN" sz="1800" dirty="0" smtClean="0"/>
                        <a:t>18</a:t>
                      </a:r>
                      <a:endParaRPr lang="zh-CN" altLang="en-US" sz="1800" dirty="0"/>
                    </a:p>
                  </a:txBody>
                  <a:tcPr anchor="ctr" anchorCtr="1"/>
                </a:tc>
                <a:tc>
                  <a:txBody>
                    <a:bodyPr/>
                    <a:lstStyle/>
                    <a:p>
                      <a:r>
                        <a:rPr lang="en-US" altLang="zh-CN" sz="1800" dirty="0" smtClean="0"/>
                        <a:t>255</a:t>
                      </a:r>
                      <a:endParaRPr lang="zh-CN" altLang="en-US" sz="1800" dirty="0"/>
                    </a:p>
                  </a:txBody>
                  <a:tcPr anchor="ctr" anchorCtr="1"/>
                </a:tc>
                <a:tc>
                  <a:txBody>
                    <a:bodyPr/>
                    <a:lstStyle/>
                    <a:p>
                      <a:endParaRPr lang="zh-CN" altLang="en-US" sz="1800" dirty="0"/>
                    </a:p>
                  </a:txBody>
                  <a:tcPr anchor="ctr" anchorCtr="1"/>
                </a:tc>
              </a:tr>
              <a:tr h="462456">
                <a:tc>
                  <a:txBody>
                    <a:bodyPr/>
                    <a:lstStyle/>
                    <a:p>
                      <a:r>
                        <a:rPr lang="zh-CN" altLang="en-US" sz="1800" b="0" i="0" kern="1200" dirty="0" smtClean="0">
                          <a:solidFill>
                            <a:schemeClr val="tx1"/>
                          </a:solidFill>
                          <a:effectLst/>
                          <a:latin typeface="+mn-lt"/>
                          <a:ea typeface="+mn-ea"/>
                          <a:cs typeface="+mn-cs"/>
                        </a:rPr>
                        <a:t>卡车</a:t>
                      </a:r>
                      <a:endParaRPr lang="zh-CN" altLang="en-US" sz="1800" dirty="0"/>
                    </a:p>
                  </a:txBody>
                  <a:tcPr anchor="ctr" anchorCtr="1"/>
                </a:tc>
                <a:tc>
                  <a:txBody>
                    <a:bodyPr/>
                    <a:lstStyle/>
                    <a:p>
                      <a:r>
                        <a:rPr lang="zh-CN" altLang="en-US" sz="1800" dirty="0" smtClean="0"/>
                        <a:t>公交</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火车</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摩托车</a:t>
                      </a:r>
                      <a:endParaRPr lang="zh-CN" altLang="en-US" sz="1800" dirty="0"/>
                    </a:p>
                  </a:txBody>
                  <a:tcPr anchor="ctr" anchorCtr="1"/>
                </a:tc>
                <a:tc>
                  <a:txBody>
                    <a:bodyPr/>
                    <a:lstStyle/>
                    <a:p>
                      <a:r>
                        <a:rPr lang="zh-CN" altLang="en-US" sz="1800" b="0" i="0" kern="1200" dirty="0" smtClean="0">
                          <a:solidFill>
                            <a:schemeClr val="tx1"/>
                          </a:solidFill>
                          <a:effectLst/>
                          <a:latin typeface="+mn-lt"/>
                          <a:ea typeface="+mn-ea"/>
                          <a:cs typeface="+mn-cs"/>
                        </a:rPr>
                        <a:t>自行车</a:t>
                      </a:r>
                      <a:endParaRPr lang="zh-CN" altLang="en-US" sz="1800" dirty="0"/>
                    </a:p>
                  </a:txBody>
                  <a:tcPr anchor="ctr" anchorCtr="1"/>
                </a:tc>
                <a:tc>
                  <a:txBody>
                    <a:bodyPr/>
                    <a:lstStyle/>
                    <a:p>
                      <a:r>
                        <a:rPr lang="zh-CN" altLang="en-US" sz="1800" dirty="0" smtClean="0"/>
                        <a:t>其他</a:t>
                      </a:r>
                      <a:endParaRPr lang="zh-CN" altLang="en-US" sz="1800" dirty="0"/>
                    </a:p>
                  </a:txBody>
                  <a:tcPr anchor="ctr" anchorCtr="1"/>
                </a:tc>
                <a:tc>
                  <a:txBody>
                    <a:bodyPr/>
                    <a:lstStyle/>
                    <a:p>
                      <a:endParaRPr lang="zh-CN" altLang="en-US" sz="1800" dirty="0"/>
                    </a:p>
                  </a:txBody>
                  <a:tcPr anchor="ctr" anchorCtr="1"/>
                </a:tc>
              </a:tr>
            </a:tbl>
          </a:graphicData>
        </a:graphic>
      </p:graphicFrame>
    </p:spTree>
    <p:extLst>
      <p:ext uri="{BB962C8B-B14F-4D97-AF65-F5344CB8AC3E}">
        <p14:creationId xmlns:p14="http://schemas.microsoft.com/office/powerpoint/2010/main" val="189196712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543361"/>
            <a:ext cx="5381622"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08399" y="590669"/>
              <a:ext cx="2876730"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基于编</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解码结构语义分割</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1550317" y="6507185"/>
            <a:ext cx="299785" cy="299785"/>
            <a:chOff x="11550315" y="6496550"/>
            <a:chExt cx="299785" cy="299785"/>
          </a:xfrm>
        </p:grpSpPr>
        <p:sp>
          <p:nvSpPr>
            <p:cNvPr id="37" name="椭圆 36"/>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a:off x="11055773" y="6507185"/>
            <a:ext cx="299785" cy="299785"/>
            <a:chOff x="11550315" y="6496550"/>
            <a:chExt cx="299785" cy="299785"/>
          </a:xfrm>
        </p:grpSpPr>
        <p:sp>
          <p:nvSpPr>
            <p:cNvPr id="40" name="椭圆 3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67347" y="1186946"/>
            <a:ext cx="1460656" cy="390941"/>
          </a:xfrm>
          <a:prstGeom prst="rect">
            <a:avLst/>
          </a:prstGeom>
        </p:spPr>
        <p:txBody>
          <a:bodyPr wrap="none">
            <a:spAutoFit/>
          </a:bodyPr>
          <a:lstStyle/>
          <a:p>
            <a:pPr marL="342900" indent="-342900">
              <a:lnSpc>
                <a:spcPct val="125000"/>
              </a:lnSpc>
              <a:buClr>
                <a:schemeClr val="tx2">
                  <a:lumMod val="75000"/>
                </a:schemeClr>
              </a:buClr>
              <a:buFont typeface="Wingdings" panose="05000000000000000000" pitchFamily="2" charset="2"/>
              <a:buChar char="Ø"/>
            </a:pPr>
            <a:r>
              <a:rPr lang="zh-CN" altLang="en-US" b="1" dirty="0" smtClean="0">
                <a:solidFill>
                  <a:schemeClr val="tx2">
                    <a:lumMod val="75000"/>
                  </a:schemeClr>
                </a:solidFill>
                <a:latin typeface="+mn-ea"/>
                <a:sym typeface="+mn-ea"/>
              </a:rPr>
              <a:t>样本数据</a:t>
            </a:r>
            <a:endParaRPr lang="en-US" altLang="zh-CN" b="1" dirty="0">
              <a:solidFill>
                <a:schemeClr val="tx2">
                  <a:lumMod val="75000"/>
                </a:schemeClr>
              </a:solidFill>
              <a:latin typeface="+mn-ea"/>
              <a:sym typeface="+mn-ea"/>
            </a:endParaRPr>
          </a:p>
        </p:txBody>
      </p:sp>
      <p:sp>
        <p:nvSpPr>
          <p:cNvPr id="2" name="矩形 1"/>
          <p:cNvSpPr/>
          <p:nvPr/>
        </p:nvSpPr>
        <p:spPr>
          <a:xfrm>
            <a:off x="496878" y="1872378"/>
            <a:ext cx="1699492" cy="438582"/>
          </a:xfrm>
          <a:prstGeom prst="rect">
            <a:avLst/>
          </a:prstGeom>
        </p:spPr>
        <p:txBody>
          <a:bodyPr wrap="square">
            <a:spAutoFit/>
          </a:bodyPr>
          <a:lstStyle/>
          <a:p>
            <a:pPr marL="285750" indent="-285750">
              <a:lnSpc>
                <a:spcPct val="125000"/>
              </a:lnSpc>
              <a:buClr>
                <a:schemeClr val="tx2">
                  <a:lumMod val="75000"/>
                </a:schemeClr>
              </a:buClr>
              <a:buSzPct val="80000"/>
              <a:buFont typeface="Wingdings" panose="05000000000000000000" pitchFamily="2" charset="2"/>
              <a:buChar char="l"/>
            </a:pPr>
            <a:r>
              <a:rPr lang="zh-CN" altLang="en-US" dirty="0" smtClean="0">
                <a:latin typeface="+mn-ea"/>
                <a:sym typeface="+mn-ea"/>
              </a:rPr>
              <a:t>数据集</a:t>
            </a:r>
            <a:r>
              <a:rPr lang="zh-CN" altLang="en-US" dirty="0">
                <a:latin typeface="+mn-ea"/>
                <a:sym typeface="+mn-ea"/>
              </a:rPr>
              <a:t>选取</a:t>
            </a:r>
            <a:r>
              <a:rPr lang="zh-CN" altLang="en-US" dirty="0" smtClean="0">
                <a:latin typeface="+mn-ea"/>
                <a:sym typeface="+mn-ea"/>
              </a:rPr>
              <a:t>：</a:t>
            </a:r>
            <a:endParaRPr lang="en-US" altLang="zh-CN" dirty="0">
              <a:latin typeface="+mn-ea"/>
              <a:sym typeface="+mn-ea"/>
            </a:endParaRPr>
          </a:p>
        </p:txBody>
      </p:sp>
      <p:sp>
        <p:nvSpPr>
          <p:cNvPr id="3" name="左大括号 2"/>
          <p:cNvSpPr/>
          <p:nvPr/>
        </p:nvSpPr>
        <p:spPr>
          <a:xfrm>
            <a:off x="3367201" y="1594955"/>
            <a:ext cx="138428" cy="1166718"/>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2152452" y="1920429"/>
            <a:ext cx="1214749" cy="438582"/>
          </a:xfrm>
          <a:prstGeom prst="rect">
            <a:avLst/>
          </a:prstGeom>
        </p:spPr>
        <p:txBody>
          <a:bodyPr wrap="square">
            <a:spAutoFit/>
          </a:bodyPr>
          <a:lstStyle/>
          <a:p>
            <a:pPr>
              <a:lnSpc>
                <a:spcPct val="125000"/>
              </a:lnSpc>
              <a:buClr>
                <a:schemeClr val="tx2">
                  <a:lumMod val="75000"/>
                </a:schemeClr>
              </a:buClr>
              <a:buSzPct val="80000"/>
            </a:pPr>
            <a:r>
              <a:rPr lang="en-US" altLang="zh-CN" dirty="0" smtClean="0">
                <a:latin typeface="Times New Roman" panose="02020603050405020304" pitchFamily="18" charset="0"/>
                <a:cs typeface="Times New Roman" panose="02020603050405020304" pitchFamily="18" charset="0"/>
                <a:sym typeface="+mn-ea"/>
              </a:rPr>
              <a:t>Cityscapes </a:t>
            </a:r>
            <a:endParaRPr lang="en-US" altLang="zh-CN" dirty="0">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3621241" y="1508900"/>
            <a:ext cx="1564109" cy="1338828"/>
          </a:xfrm>
          <a:prstGeom prst="rect">
            <a:avLst/>
          </a:prstGeom>
          <a:noFill/>
        </p:spPr>
        <p:txBody>
          <a:bodyPr wrap="square" rtlCol="0">
            <a:spAutoFit/>
          </a:bodyPr>
          <a:lstStyle/>
          <a:p>
            <a:pPr>
              <a:lnSpc>
                <a:spcPct val="150000"/>
              </a:lnSpc>
            </a:pPr>
            <a:r>
              <a:rPr lang="zh-CN" altLang="en-US" dirty="0" smtClean="0"/>
              <a:t>训练集：</a:t>
            </a:r>
            <a:r>
              <a:rPr lang="en-US" altLang="zh-CN" dirty="0" smtClean="0"/>
              <a:t>2975</a:t>
            </a:r>
          </a:p>
          <a:p>
            <a:pPr>
              <a:lnSpc>
                <a:spcPct val="150000"/>
              </a:lnSpc>
            </a:pPr>
            <a:r>
              <a:rPr lang="zh-CN" altLang="en-US" dirty="0" smtClean="0"/>
              <a:t>验证集：</a:t>
            </a:r>
            <a:r>
              <a:rPr lang="en-US" altLang="zh-CN" dirty="0" smtClean="0"/>
              <a:t>500</a:t>
            </a:r>
          </a:p>
          <a:p>
            <a:pPr>
              <a:lnSpc>
                <a:spcPct val="150000"/>
              </a:lnSpc>
            </a:pPr>
            <a:r>
              <a:rPr lang="zh-CN" altLang="en-US" dirty="0" smtClean="0"/>
              <a:t>测试集</a:t>
            </a:r>
            <a:r>
              <a:rPr lang="en-US" altLang="zh-CN" dirty="0"/>
              <a:t>:   1525</a:t>
            </a:r>
            <a:endParaRPr lang="zh-CN" altLang="en-US" dirty="0"/>
          </a:p>
        </p:txBody>
      </p:sp>
      <p:graphicFrame>
        <p:nvGraphicFramePr>
          <p:cNvPr id="16" name="表格 15"/>
          <p:cNvGraphicFramePr>
            <a:graphicFrameLocks noGrp="1"/>
          </p:cNvGraphicFramePr>
          <p:nvPr>
            <p:extLst/>
          </p:nvPr>
        </p:nvGraphicFramePr>
        <p:xfrm>
          <a:off x="6300822" y="1220351"/>
          <a:ext cx="5291689" cy="1697117"/>
        </p:xfrm>
        <a:graphic>
          <a:graphicData uri="http://schemas.openxmlformats.org/drawingml/2006/table">
            <a:tbl>
              <a:tblPr firstRow="1" bandRow="1">
                <a:tableStyleId>{BC89EF96-8CEA-46FF-86C4-4CE0E7609802}</a:tableStyleId>
              </a:tblPr>
              <a:tblGrid>
                <a:gridCol w="927670"/>
                <a:gridCol w="721326"/>
                <a:gridCol w="720532"/>
                <a:gridCol w="730541"/>
                <a:gridCol w="710525"/>
                <a:gridCol w="720532"/>
                <a:gridCol w="760563"/>
              </a:tblGrid>
              <a:tr h="278951">
                <a:tc>
                  <a:txBody>
                    <a:bodyPr/>
                    <a:lstStyle/>
                    <a:p>
                      <a:r>
                        <a:rPr lang="en-US" altLang="zh-CN" sz="1200" b="0" dirty="0" smtClean="0"/>
                        <a:t>0</a:t>
                      </a:r>
                      <a:endParaRPr lang="zh-CN" altLang="en-US" sz="1200" b="0" dirty="0"/>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1</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2</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3</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4</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5</a:t>
                      </a:r>
                      <a:endParaRPr lang="zh-CN" altLang="en-US" sz="1200" b="0" kern="1200" dirty="0">
                        <a:solidFill>
                          <a:schemeClr val="tx1"/>
                        </a:solidFill>
                        <a:latin typeface="+mn-lt"/>
                        <a:ea typeface="+mn-ea"/>
                        <a:cs typeface="+mn-cs"/>
                      </a:endParaRPr>
                    </a:p>
                  </a:txBody>
                  <a:tcPr anchor="ctr" anchorCtr="1"/>
                </a:tc>
                <a:tc>
                  <a:txBody>
                    <a:bodyPr/>
                    <a:lstStyle/>
                    <a:p>
                      <a:pPr marL="0" algn="l" defTabSz="914377" rtl="0" eaLnBrk="1" latinLnBrk="0" hangingPunct="1"/>
                      <a:r>
                        <a:rPr lang="en-US" altLang="zh-CN" sz="1200" b="0" kern="1200" dirty="0" smtClean="0">
                          <a:solidFill>
                            <a:schemeClr val="tx1"/>
                          </a:solidFill>
                          <a:latin typeface="+mn-lt"/>
                          <a:ea typeface="+mn-ea"/>
                          <a:cs typeface="+mn-cs"/>
                        </a:rPr>
                        <a:t>6</a:t>
                      </a:r>
                      <a:endParaRPr lang="zh-CN" altLang="en-US" sz="1200" b="0" kern="1200" dirty="0">
                        <a:solidFill>
                          <a:schemeClr val="tx1"/>
                        </a:solidFill>
                        <a:latin typeface="+mn-lt"/>
                        <a:ea typeface="+mn-ea"/>
                        <a:cs typeface="+mn-cs"/>
                      </a:endParaRPr>
                    </a:p>
                  </a:txBody>
                  <a:tcPr anchor="ctr" anchorCtr="1"/>
                </a:tc>
              </a:tr>
              <a:tr h="278951">
                <a:tc>
                  <a:txBody>
                    <a:bodyPr/>
                    <a:lstStyle/>
                    <a:p>
                      <a:r>
                        <a:rPr lang="zh-CN" altLang="en-US" sz="1200" b="0" i="0" kern="1200" dirty="0" smtClean="0">
                          <a:solidFill>
                            <a:schemeClr val="tx1"/>
                          </a:solidFill>
                          <a:effectLst/>
                          <a:latin typeface="+mn-lt"/>
                          <a:ea typeface="+mn-ea"/>
                          <a:cs typeface="+mn-cs"/>
                        </a:rPr>
                        <a:t>路</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人行道</a:t>
                      </a:r>
                      <a:endParaRPr lang="zh-CN" altLang="en-US" sz="1200" dirty="0"/>
                    </a:p>
                  </a:txBody>
                  <a:tcPr anchor="ctr" anchorCtr="1"/>
                </a:tc>
                <a:tc>
                  <a:txBody>
                    <a:bodyPr/>
                    <a:lstStyle/>
                    <a:p>
                      <a:r>
                        <a:rPr lang="zh-CN" altLang="en-US" sz="1200" dirty="0" smtClean="0"/>
                        <a:t>建筑</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墙</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栅栏</a:t>
                      </a:r>
                      <a:endParaRPr lang="zh-CN" altLang="en-US" sz="1200" dirty="0"/>
                    </a:p>
                  </a:txBody>
                  <a:tcPr anchor="ctr" anchorCtr="1"/>
                </a:tc>
                <a:tc>
                  <a:txBody>
                    <a:bodyPr/>
                    <a:lstStyle/>
                    <a:p>
                      <a:r>
                        <a:rPr lang="zh-CN" altLang="en-US" sz="1200" dirty="0" smtClean="0"/>
                        <a:t>杆</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信号灯</a:t>
                      </a:r>
                      <a:endParaRPr lang="zh-CN" altLang="en-US" sz="1200" dirty="0"/>
                    </a:p>
                  </a:txBody>
                  <a:tcPr anchor="ctr" anchorCtr="1"/>
                </a:tc>
              </a:tr>
              <a:tr h="27895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200" dirty="0" smtClean="0"/>
                        <a:t>7</a:t>
                      </a:r>
                      <a:endParaRPr lang="zh-CN" altLang="en-US" sz="1200" dirty="0" smtClean="0"/>
                    </a:p>
                  </a:txBody>
                  <a:tcPr anchor="ctr" anchorCtr="1"/>
                </a:tc>
                <a:tc>
                  <a:txBody>
                    <a:bodyPr/>
                    <a:lstStyle/>
                    <a:p>
                      <a:r>
                        <a:rPr lang="en-US" altLang="zh-CN" sz="1200" dirty="0" smtClean="0"/>
                        <a:t>8</a:t>
                      </a:r>
                      <a:endParaRPr lang="zh-CN" altLang="en-US" sz="1200" dirty="0"/>
                    </a:p>
                  </a:txBody>
                  <a:tcPr anchor="ctr" anchorCtr="1"/>
                </a:tc>
                <a:tc>
                  <a:txBody>
                    <a:bodyPr/>
                    <a:lstStyle/>
                    <a:p>
                      <a:r>
                        <a:rPr lang="en-US" altLang="zh-CN" sz="1200" dirty="0" smtClean="0"/>
                        <a:t>9</a:t>
                      </a:r>
                      <a:endParaRPr lang="zh-CN" altLang="en-US" sz="1200" dirty="0"/>
                    </a:p>
                  </a:txBody>
                  <a:tcPr anchor="ctr" anchorCtr="1"/>
                </a:tc>
                <a:tc>
                  <a:txBody>
                    <a:bodyPr/>
                    <a:lstStyle/>
                    <a:p>
                      <a:r>
                        <a:rPr lang="en-US" altLang="zh-CN" sz="1200" dirty="0" smtClean="0"/>
                        <a:t>10</a:t>
                      </a:r>
                      <a:endParaRPr lang="zh-CN" altLang="en-US" sz="1200" dirty="0"/>
                    </a:p>
                  </a:txBody>
                  <a:tcPr anchor="ctr" anchorCtr="1"/>
                </a:tc>
                <a:tc>
                  <a:txBody>
                    <a:bodyPr/>
                    <a:lstStyle/>
                    <a:p>
                      <a:r>
                        <a:rPr lang="en-US" altLang="zh-CN" sz="1200" dirty="0" smtClean="0"/>
                        <a:t>11</a:t>
                      </a:r>
                      <a:endParaRPr lang="zh-CN" altLang="en-US" sz="1200" dirty="0"/>
                    </a:p>
                  </a:txBody>
                  <a:tcPr anchor="ctr" anchorCtr="1"/>
                </a:tc>
                <a:tc>
                  <a:txBody>
                    <a:bodyPr/>
                    <a:lstStyle/>
                    <a:p>
                      <a:r>
                        <a:rPr lang="en-US" altLang="zh-CN" sz="1200" dirty="0" smtClean="0"/>
                        <a:t>12</a:t>
                      </a:r>
                      <a:endParaRPr lang="zh-CN" altLang="en-US" sz="1200" dirty="0"/>
                    </a:p>
                  </a:txBody>
                  <a:tcPr anchor="ctr" anchorCtr="1"/>
                </a:tc>
                <a:tc>
                  <a:txBody>
                    <a:bodyPr/>
                    <a:lstStyle/>
                    <a:p>
                      <a:r>
                        <a:rPr lang="en-US" altLang="zh-CN" sz="1200" dirty="0" smtClean="0"/>
                        <a:t>13</a:t>
                      </a:r>
                      <a:endParaRPr lang="zh-CN" altLang="en-US" sz="1200" dirty="0"/>
                    </a:p>
                  </a:txBody>
                  <a:tcPr anchor="ctr" anchorCtr="1"/>
                </a:tc>
              </a:tr>
              <a:tr h="278951">
                <a:tc>
                  <a:txBody>
                    <a:bodyPr/>
                    <a:lstStyle/>
                    <a:p>
                      <a:r>
                        <a:rPr lang="zh-CN" altLang="en-US" sz="1200" dirty="0" smtClean="0"/>
                        <a:t>交通标志</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植物</a:t>
                      </a:r>
                      <a:endParaRPr lang="zh-CN" altLang="en-US" sz="1200" dirty="0"/>
                    </a:p>
                  </a:txBody>
                  <a:tcPr anchor="ctr" anchorCtr="1"/>
                </a:tc>
                <a:tc>
                  <a:txBody>
                    <a:bodyPr/>
                    <a:lstStyle/>
                    <a:p>
                      <a:r>
                        <a:rPr lang="zh-CN" altLang="en-US" sz="1200" dirty="0" smtClean="0"/>
                        <a:t>草坪</a:t>
                      </a:r>
                      <a:endParaRPr lang="zh-CN" altLang="en-US" sz="1200" dirty="0"/>
                    </a:p>
                  </a:txBody>
                  <a:tcPr anchor="ctr" anchorCtr="1"/>
                </a:tc>
                <a:tc>
                  <a:txBody>
                    <a:bodyPr/>
                    <a:lstStyle/>
                    <a:p>
                      <a:r>
                        <a:rPr lang="zh-CN" altLang="en-US" sz="1200" dirty="0" smtClean="0"/>
                        <a:t>天空</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行人</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骑行者</a:t>
                      </a:r>
                      <a:endParaRPr lang="zh-CN" altLang="en-US" sz="1200" dirty="0"/>
                    </a:p>
                  </a:txBody>
                  <a:tcPr anchor="ctr" anchorCtr="1"/>
                </a:tc>
                <a:tc>
                  <a:txBody>
                    <a:bodyPr/>
                    <a:lstStyle/>
                    <a:p>
                      <a:r>
                        <a:rPr lang="zh-CN" altLang="en-US" sz="1200" dirty="0" smtClean="0"/>
                        <a:t>汽车</a:t>
                      </a:r>
                      <a:endParaRPr lang="zh-CN" altLang="en-US" sz="1200" dirty="0"/>
                    </a:p>
                  </a:txBody>
                  <a:tcPr anchor="ctr" anchorCtr="1"/>
                </a:tc>
              </a:tr>
              <a:tr h="27895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200" dirty="0" smtClean="0"/>
                        <a:t>14</a:t>
                      </a:r>
                      <a:endParaRPr lang="zh-CN" altLang="en-US" sz="1200" dirty="0" smtClean="0"/>
                    </a:p>
                  </a:txBody>
                  <a:tcPr anchor="ctr" anchorCtr="1"/>
                </a:tc>
                <a:tc>
                  <a:txBody>
                    <a:bodyPr/>
                    <a:lstStyle/>
                    <a:p>
                      <a:r>
                        <a:rPr lang="en-US" altLang="zh-CN" sz="1200" dirty="0" smtClean="0"/>
                        <a:t>15</a:t>
                      </a:r>
                      <a:endParaRPr lang="zh-CN" altLang="en-US" sz="1200" dirty="0"/>
                    </a:p>
                  </a:txBody>
                  <a:tcPr anchor="ctr" anchorCtr="1"/>
                </a:tc>
                <a:tc>
                  <a:txBody>
                    <a:bodyPr/>
                    <a:lstStyle/>
                    <a:p>
                      <a:r>
                        <a:rPr lang="en-US" altLang="zh-CN" sz="1200" dirty="0" smtClean="0"/>
                        <a:t>16</a:t>
                      </a:r>
                      <a:endParaRPr lang="zh-CN" altLang="en-US" sz="1200" dirty="0"/>
                    </a:p>
                  </a:txBody>
                  <a:tcPr anchor="ctr" anchorCtr="1"/>
                </a:tc>
                <a:tc>
                  <a:txBody>
                    <a:bodyPr/>
                    <a:lstStyle/>
                    <a:p>
                      <a:r>
                        <a:rPr lang="en-US" altLang="zh-CN" sz="1200" dirty="0" smtClean="0"/>
                        <a:t>17</a:t>
                      </a:r>
                      <a:endParaRPr lang="zh-CN" altLang="en-US" sz="1200" dirty="0"/>
                    </a:p>
                  </a:txBody>
                  <a:tcPr anchor="ctr" anchorCtr="1"/>
                </a:tc>
                <a:tc>
                  <a:txBody>
                    <a:bodyPr/>
                    <a:lstStyle/>
                    <a:p>
                      <a:r>
                        <a:rPr lang="en-US" altLang="zh-CN" sz="1200" dirty="0" smtClean="0"/>
                        <a:t>18</a:t>
                      </a:r>
                      <a:endParaRPr lang="zh-CN" altLang="en-US" sz="1200" dirty="0"/>
                    </a:p>
                  </a:txBody>
                  <a:tcPr anchor="ctr" anchorCtr="1"/>
                </a:tc>
                <a:tc>
                  <a:txBody>
                    <a:bodyPr/>
                    <a:lstStyle/>
                    <a:p>
                      <a:r>
                        <a:rPr lang="en-US" altLang="zh-CN" sz="1200" dirty="0" smtClean="0"/>
                        <a:t>255</a:t>
                      </a:r>
                      <a:endParaRPr lang="zh-CN" altLang="en-US" sz="1200" dirty="0"/>
                    </a:p>
                  </a:txBody>
                  <a:tcPr anchor="ctr" anchorCtr="1"/>
                </a:tc>
                <a:tc>
                  <a:txBody>
                    <a:bodyPr/>
                    <a:lstStyle/>
                    <a:p>
                      <a:endParaRPr lang="zh-CN" altLang="en-US" sz="1200" dirty="0"/>
                    </a:p>
                  </a:txBody>
                  <a:tcPr anchor="ctr" anchorCtr="1"/>
                </a:tc>
              </a:tr>
              <a:tr h="302362">
                <a:tc>
                  <a:txBody>
                    <a:bodyPr/>
                    <a:lstStyle/>
                    <a:p>
                      <a:r>
                        <a:rPr lang="zh-CN" altLang="en-US" sz="1200" b="0" i="0" kern="1200" dirty="0" smtClean="0">
                          <a:solidFill>
                            <a:schemeClr val="tx1"/>
                          </a:solidFill>
                          <a:effectLst/>
                          <a:latin typeface="+mn-lt"/>
                          <a:ea typeface="+mn-ea"/>
                          <a:cs typeface="+mn-cs"/>
                        </a:rPr>
                        <a:t>卡车</a:t>
                      </a:r>
                      <a:endParaRPr lang="zh-CN" altLang="en-US" sz="1200" dirty="0"/>
                    </a:p>
                  </a:txBody>
                  <a:tcPr anchor="ctr" anchorCtr="1"/>
                </a:tc>
                <a:tc>
                  <a:txBody>
                    <a:bodyPr/>
                    <a:lstStyle/>
                    <a:p>
                      <a:r>
                        <a:rPr lang="zh-CN" altLang="en-US" sz="1200" dirty="0" smtClean="0"/>
                        <a:t>公交</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火车</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摩托车</a:t>
                      </a:r>
                      <a:endParaRPr lang="zh-CN" altLang="en-US" sz="1200" dirty="0"/>
                    </a:p>
                  </a:txBody>
                  <a:tcPr anchor="ctr" anchorCtr="1"/>
                </a:tc>
                <a:tc>
                  <a:txBody>
                    <a:bodyPr/>
                    <a:lstStyle/>
                    <a:p>
                      <a:r>
                        <a:rPr lang="zh-CN" altLang="en-US" sz="1200" b="0" i="0" kern="1200" dirty="0" smtClean="0">
                          <a:solidFill>
                            <a:schemeClr val="tx1"/>
                          </a:solidFill>
                          <a:effectLst/>
                          <a:latin typeface="+mn-lt"/>
                          <a:ea typeface="+mn-ea"/>
                          <a:cs typeface="+mn-cs"/>
                        </a:rPr>
                        <a:t>自行车</a:t>
                      </a:r>
                      <a:endParaRPr lang="zh-CN" altLang="en-US" sz="1200" dirty="0"/>
                    </a:p>
                  </a:txBody>
                  <a:tcPr anchor="ctr" anchorCtr="1"/>
                </a:tc>
                <a:tc>
                  <a:txBody>
                    <a:bodyPr/>
                    <a:lstStyle/>
                    <a:p>
                      <a:r>
                        <a:rPr lang="zh-CN" altLang="en-US" sz="1200" dirty="0" smtClean="0"/>
                        <a:t>其他</a:t>
                      </a:r>
                      <a:endParaRPr lang="zh-CN" altLang="en-US" sz="1200" dirty="0"/>
                    </a:p>
                  </a:txBody>
                  <a:tcPr anchor="ctr" anchorCtr="1"/>
                </a:tc>
                <a:tc>
                  <a:txBody>
                    <a:bodyPr/>
                    <a:lstStyle/>
                    <a:p>
                      <a:endParaRPr lang="zh-CN" altLang="en-US" sz="1200" dirty="0"/>
                    </a:p>
                  </a:txBody>
                  <a:tcPr anchor="ctr" anchorCtr="1"/>
                </a:tc>
              </a:tr>
            </a:tbl>
          </a:graphicData>
        </a:graphic>
      </p:graphicFrame>
      <p:sp>
        <p:nvSpPr>
          <p:cNvPr id="25" name="矩形 24"/>
          <p:cNvSpPr/>
          <p:nvPr/>
        </p:nvSpPr>
        <p:spPr>
          <a:xfrm>
            <a:off x="509404" y="4164073"/>
            <a:ext cx="1699492" cy="438582"/>
          </a:xfrm>
          <a:prstGeom prst="rect">
            <a:avLst/>
          </a:prstGeom>
        </p:spPr>
        <p:txBody>
          <a:bodyPr wrap="square">
            <a:spAutoFit/>
          </a:bodyPr>
          <a:lstStyle/>
          <a:p>
            <a:pPr marL="285750" indent="-285750">
              <a:lnSpc>
                <a:spcPct val="125000"/>
              </a:lnSpc>
              <a:buClr>
                <a:schemeClr val="tx2">
                  <a:lumMod val="75000"/>
                </a:schemeClr>
              </a:buClr>
              <a:buSzPct val="80000"/>
              <a:buFont typeface="Wingdings" panose="05000000000000000000" pitchFamily="2" charset="2"/>
              <a:buChar char="l"/>
            </a:pPr>
            <a:r>
              <a:rPr lang="zh-CN" altLang="en-US" dirty="0" smtClean="0">
                <a:latin typeface="+mn-ea"/>
                <a:sym typeface="+mn-ea"/>
              </a:rPr>
              <a:t>深度信息：</a:t>
            </a:r>
            <a:endParaRPr lang="en-US" altLang="zh-CN" dirty="0">
              <a:latin typeface="+mn-ea"/>
              <a:sym typeface="+mn-ea"/>
            </a:endParaRPr>
          </a:p>
        </p:txBody>
      </p:sp>
      <p:sp>
        <p:nvSpPr>
          <p:cNvPr id="26" name="左大括号 25"/>
          <p:cNvSpPr/>
          <p:nvPr/>
        </p:nvSpPr>
        <p:spPr>
          <a:xfrm>
            <a:off x="2244447" y="3507840"/>
            <a:ext cx="135761" cy="1834051"/>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2449250" y="3348566"/>
            <a:ext cx="1246450" cy="507831"/>
          </a:xfrm>
          <a:prstGeom prst="rect">
            <a:avLst/>
          </a:prstGeom>
          <a:noFill/>
        </p:spPr>
        <p:txBody>
          <a:bodyPr wrap="square" rtlCol="0">
            <a:spAutoFit/>
          </a:bodyPr>
          <a:lstStyle/>
          <a:p>
            <a:pPr>
              <a:lnSpc>
                <a:spcPct val="150000"/>
              </a:lnSpc>
            </a:pPr>
            <a:r>
              <a:rPr lang="zh-CN" altLang="en-US" dirty="0" smtClean="0"/>
              <a:t>视差图：</a:t>
            </a:r>
            <a:endParaRPr lang="zh-CN" altLang="en-US" dirty="0"/>
          </a:p>
        </p:txBody>
      </p:sp>
      <p:sp>
        <p:nvSpPr>
          <p:cNvPr id="28" name="文本框 27"/>
          <p:cNvSpPr txBox="1"/>
          <p:nvPr/>
        </p:nvSpPr>
        <p:spPr>
          <a:xfrm>
            <a:off x="2466744" y="4162757"/>
            <a:ext cx="1154497" cy="507831"/>
          </a:xfrm>
          <a:prstGeom prst="rect">
            <a:avLst/>
          </a:prstGeom>
          <a:noFill/>
        </p:spPr>
        <p:txBody>
          <a:bodyPr wrap="square" rtlCol="0">
            <a:spAutoFit/>
          </a:bodyPr>
          <a:lstStyle/>
          <a:p>
            <a:pPr>
              <a:lnSpc>
                <a:spcPct val="150000"/>
              </a:lnSpc>
            </a:pPr>
            <a:r>
              <a:rPr lang="zh-CN" altLang="en-US" dirty="0" smtClean="0"/>
              <a:t>高度图：</a:t>
            </a:r>
            <a:endParaRPr lang="zh-CN" altLang="en-US" dirty="0"/>
          </a:p>
        </p:txBody>
      </p:sp>
      <p:sp>
        <p:nvSpPr>
          <p:cNvPr id="29" name="文本框 28"/>
          <p:cNvSpPr txBox="1"/>
          <p:nvPr/>
        </p:nvSpPr>
        <p:spPr>
          <a:xfrm>
            <a:off x="2449250" y="5027158"/>
            <a:ext cx="1325082" cy="507831"/>
          </a:xfrm>
          <a:prstGeom prst="rect">
            <a:avLst/>
          </a:prstGeom>
          <a:noFill/>
        </p:spPr>
        <p:txBody>
          <a:bodyPr wrap="square" rtlCol="0">
            <a:spAutoFit/>
          </a:bodyPr>
          <a:lstStyle/>
          <a:p>
            <a:pPr>
              <a:lnSpc>
                <a:spcPct val="150000"/>
              </a:lnSpc>
            </a:pPr>
            <a:r>
              <a:rPr lang="zh-CN" altLang="en-US" dirty="0" smtClean="0"/>
              <a:t>角度图：</a:t>
            </a:r>
            <a:endParaRPr lang="zh-CN" altLang="en-US" dirty="0"/>
          </a:p>
        </p:txBody>
      </p:sp>
      <p:pic>
        <p:nvPicPr>
          <p:cNvPr id="30" name="图片 29" descr="G:\视差图\aachen_000060_000019_dispari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7604" y="3522086"/>
            <a:ext cx="3024111" cy="17891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3" name="图片 32" descr="G:\视差图\aachen_000060_000019_leftImg8bit.png"/>
          <p:cNvPicPr/>
          <p:nvPr/>
        </p:nvPicPr>
        <p:blipFill>
          <a:blip r:embed="rId4">
            <a:extLst>
              <a:ext uri="{28A0092B-C50C-407E-A947-70E740481C1C}">
                <a14:useLocalDpi xmlns:a14="http://schemas.microsoft.com/office/drawing/2010/main" val="0"/>
              </a:ext>
            </a:extLst>
          </a:blip>
          <a:srcRect/>
          <a:stretch>
            <a:fillRect/>
          </a:stretch>
        </p:blipFill>
        <p:spPr bwMode="auto">
          <a:xfrm>
            <a:off x="8339971" y="3552719"/>
            <a:ext cx="3018213" cy="17891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右箭头 34"/>
          <p:cNvSpPr/>
          <p:nvPr/>
        </p:nvSpPr>
        <p:spPr>
          <a:xfrm>
            <a:off x="7347293" y="4396509"/>
            <a:ext cx="923636" cy="206146"/>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7278251" y="3953020"/>
            <a:ext cx="1163490" cy="419474"/>
          </a:xfrm>
          <a:prstGeom prst="rect">
            <a:avLst/>
          </a:prstGeom>
          <a:noFill/>
        </p:spPr>
        <p:txBody>
          <a:bodyPr wrap="square" rtlCol="0">
            <a:spAutoFit/>
          </a:bodyPr>
          <a:lstStyle/>
          <a:p>
            <a:pPr>
              <a:lnSpc>
                <a:spcPct val="150000"/>
              </a:lnSpc>
            </a:pPr>
            <a:r>
              <a:rPr lang="zh-CN" altLang="en-US" sz="1600" dirty="0" smtClean="0"/>
              <a:t>边缘平滑</a:t>
            </a:r>
            <a:endParaRPr lang="zh-CN" altLang="en-US" sz="1600" dirty="0"/>
          </a:p>
        </p:txBody>
      </p:sp>
      <p:sp>
        <p:nvSpPr>
          <p:cNvPr id="31" name="圆角矩形 30"/>
          <p:cNvSpPr/>
          <p:nvPr/>
        </p:nvSpPr>
        <p:spPr>
          <a:xfrm>
            <a:off x="2449250" y="3353486"/>
            <a:ext cx="1056379" cy="544069"/>
          </a:xfrm>
          <a:prstGeom prst="roundRect">
            <a:avLst/>
          </a:prstGeom>
          <a:solidFill>
            <a:schemeClr val="tx2">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899421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7.6"/>
</p:tagLst>
</file>

<file path=ppt/tags/tag2.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4294</TotalTime>
  <Words>4179</Words>
  <Application>Microsoft Office PowerPoint</Application>
  <PresentationFormat>宽屏</PresentationFormat>
  <Paragraphs>568</Paragraphs>
  <Slides>44</Slides>
  <Notes>44</Notes>
  <HiddenSlides>0</HiddenSlides>
  <MMClips>1</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44</vt:i4>
      </vt:variant>
    </vt:vector>
  </HeadingPairs>
  <TitlesOfParts>
    <vt:vector size="62" baseType="lpstr">
      <vt:lpstr>Lao UI</vt:lpstr>
      <vt:lpstr>黑体</vt:lpstr>
      <vt:lpstr>华文仿宋</vt:lpstr>
      <vt:lpstr>华文行楷</vt:lpstr>
      <vt:lpstr>华文楷体</vt:lpstr>
      <vt:lpstr>华文中宋</vt:lpstr>
      <vt:lpstr>宋体</vt:lpstr>
      <vt:lpstr>微软雅黑</vt:lpstr>
      <vt:lpstr>Arial</vt:lpstr>
      <vt:lpstr>Calibri</vt:lpstr>
      <vt:lpstr>Calibri Light</vt:lpstr>
      <vt:lpstr>Times New Roman</vt:lpstr>
      <vt:lpstr>Wingdings</vt:lpstr>
      <vt:lpstr>Office 主题</vt:lpstr>
      <vt:lpstr>Visio</vt:lpstr>
      <vt:lpstr>Equation</vt:lpstr>
      <vt:lpstr>Microsoft Visio 绘图</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China</cp:lastModifiedBy>
  <cp:revision>335</cp:revision>
  <dcterms:created xsi:type="dcterms:W3CDTF">2013-10-25T14:41:00Z</dcterms:created>
  <dcterms:modified xsi:type="dcterms:W3CDTF">2019-06-10T03:29:40Z</dcterms:modified>
  <cp:category>https://cyppt.taobao.com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